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1767604" r:id="rId3"/>
    <p:sldId id="1767613" r:id="rId4"/>
    <p:sldId id="1767596" r:id="rId5"/>
    <p:sldId id="1767591" r:id="rId6"/>
    <p:sldId id="1767621" r:id="rId7"/>
    <p:sldId id="1767595" r:id="rId8"/>
    <p:sldId id="1767599" r:id="rId9"/>
    <p:sldId id="1767607" r:id="rId10"/>
    <p:sldId id="1767614" r:id="rId11"/>
    <p:sldId id="1767608" r:id="rId12"/>
    <p:sldId id="1767610" r:id="rId13"/>
    <p:sldId id="1767619" r:id="rId14"/>
    <p:sldId id="1767602" r:id="rId15"/>
    <p:sldId id="1767600" r:id="rId16"/>
    <p:sldId id="1767593" r:id="rId17"/>
    <p:sldId id="1767605" r:id="rId18"/>
    <p:sldId id="1767601" r:id="rId19"/>
    <p:sldId id="1767603" r:id="rId20"/>
    <p:sldId id="264" r:id="rId21"/>
    <p:sldId id="265" r:id="rId22"/>
    <p:sldId id="269" r:id="rId23"/>
    <p:sldId id="258" r:id="rId24"/>
    <p:sldId id="259" r:id="rId25"/>
    <p:sldId id="268" r:id="rId26"/>
    <p:sldId id="261" r:id="rId27"/>
    <p:sldId id="262" r:id="rId28"/>
    <p:sldId id="263" r:id="rId29"/>
    <p:sldId id="1767616" r:id="rId30"/>
    <p:sldId id="1767620" r:id="rId31"/>
    <p:sldId id="17675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0"/>
    <p:restoredTop sz="94703"/>
  </p:normalViewPr>
  <p:slideViewPr>
    <p:cSldViewPr snapToGrid="0">
      <p:cViewPr varScale="1">
        <p:scale>
          <a:sx n="128" d="100"/>
          <a:sy n="128" d="100"/>
        </p:scale>
        <p:origin x="-1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8FF0AA-D78C-4B68-820F-70A297DAB97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89DFF-C2B0-4EB1-ADA2-3240D9DFE87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What is a cluster computer?</a:t>
          </a:r>
          <a:endParaRPr lang="en-US" sz="2000" dirty="0"/>
        </a:p>
      </dgm:t>
    </dgm:pt>
    <dgm:pt modelId="{245BC899-E0BA-468C-A80B-AC5D3012C6CF}" type="parTrans" cxnId="{6C367AD3-2DEF-46EC-BC4B-9B1DB603CE4E}">
      <dgm:prSet/>
      <dgm:spPr/>
      <dgm:t>
        <a:bodyPr/>
        <a:lstStyle/>
        <a:p>
          <a:endParaRPr lang="en-US" sz="2000"/>
        </a:p>
      </dgm:t>
    </dgm:pt>
    <dgm:pt modelId="{E30B3F80-9F61-4CE4-87EE-2A9A7D6F6624}" type="sibTrans" cxnId="{6C367AD3-2DEF-46EC-BC4B-9B1DB603CE4E}">
      <dgm:prSet/>
      <dgm:spPr/>
      <dgm:t>
        <a:bodyPr/>
        <a:lstStyle/>
        <a:p>
          <a:endParaRPr lang="en-US" sz="2000"/>
        </a:p>
      </dgm:t>
    </dgm:pt>
    <dgm:pt modelId="{EF3F44C5-B2A0-424C-ADA8-C3FD83E1ACB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How do I actually use snakemake?</a:t>
          </a:r>
          <a:endParaRPr lang="en-US" sz="2000" dirty="0"/>
        </a:p>
      </dgm:t>
    </dgm:pt>
    <dgm:pt modelId="{E41449B1-6148-4B3B-9B9F-E769C26049A2}" type="parTrans" cxnId="{DE1842FA-0CE3-4C9C-8EE5-8C99F0B8CA66}">
      <dgm:prSet/>
      <dgm:spPr/>
      <dgm:t>
        <a:bodyPr/>
        <a:lstStyle/>
        <a:p>
          <a:endParaRPr lang="en-US" sz="2000"/>
        </a:p>
      </dgm:t>
    </dgm:pt>
    <dgm:pt modelId="{9F068B71-A137-4597-84EF-1D5ED5DE20E0}" type="sibTrans" cxnId="{DE1842FA-0CE3-4C9C-8EE5-8C99F0B8CA66}">
      <dgm:prSet/>
      <dgm:spPr/>
      <dgm:t>
        <a:bodyPr/>
        <a:lstStyle/>
        <a:p>
          <a:endParaRPr lang="en-US" sz="2000"/>
        </a:p>
      </dgm:t>
    </dgm:pt>
    <dgm:pt modelId="{5090DC9B-F69D-4B51-931F-69567EEB37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SeqNado:</a:t>
          </a:r>
          <a:br>
            <a:rPr lang="en-GB" sz="2000" dirty="0"/>
          </a:br>
          <a:r>
            <a:rPr lang="en-GB" sz="2000" dirty="0"/>
            <a:t>An example of a snakemake pipeline</a:t>
          </a:r>
          <a:endParaRPr lang="en-US" sz="2000" dirty="0"/>
        </a:p>
      </dgm:t>
    </dgm:pt>
    <dgm:pt modelId="{2A198974-CCD3-4E6C-BE7A-241AF8EC648B}" type="parTrans" cxnId="{C6F3DFF8-95C7-4FF7-A6CB-3CE121CF58AE}">
      <dgm:prSet/>
      <dgm:spPr/>
      <dgm:t>
        <a:bodyPr/>
        <a:lstStyle/>
        <a:p>
          <a:endParaRPr lang="en-US" sz="2000"/>
        </a:p>
      </dgm:t>
    </dgm:pt>
    <dgm:pt modelId="{2E1794EB-5136-42F5-A054-1615F2635A60}" type="sibTrans" cxnId="{C6F3DFF8-95C7-4FF7-A6CB-3CE121CF58AE}">
      <dgm:prSet/>
      <dgm:spPr/>
      <dgm:t>
        <a:bodyPr/>
        <a:lstStyle/>
        <a:p>
          <a:endParaRPr lang="en-US" sz="2000"/>
        </a:p>
      </dgm:t>
    </dgm:pt>
    <dgm:pt modelId="{62D6826E-A37B-1546-8E84-4DC64EAFCD3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Where to begin and how do I manage the work?</a:t>
          </a:r>
        </a:p>
      </dgm:t>
    </dgm:pt>
    <dgm:pt modelId="{16CC582A-436B-964D-B383-D60E2C72F39B}" type="parTrans" cxnId="{4DD28E91-9232-4D41-B4B3-50403DFE76FA}">
      <dgm:prSet/>
      <dgm:spPr/>
      <dgm:t>
        <a:bodyPr/>
        <a:lstStyle/>
        <a:p>
          <a:endParaRPr lang="en-GB" sz="2000"/>
        </a:p>
      </dgm:t>
    </dgm:pt>
    <dgm:pt modelId="{5A98D9AD-2815-424B-A1BE-599B8FCEC693}" type="sibTrans" cxnId="{4DD28E91-9232-4D41-B4B3-50403DFE76FA}">
      <dgm:prSet/>
      <dgm:spPr/>
      <dgm:t>
        <a:bodyPr/>
        <a:lstStyle/>
        <a:p>
          <a:endParaRPr lang="en-GB" sz="2000"/>
        </a:p>
      </dgm:t>
    </dgm:pt>
    <dgm:pt modelId="{A0DFDA29-7371-480B-BAC9-AF9C4118E52F}" type="pres">
      <dgm:prSet presAssocID="{298FF0AA-D78C-4B68-820F-70A297DAB978}" presName="root" presStyleCnt="0">
        <dgm:presLayoutVars>
          <dgm:dir/>
          <dgm:resizeHandles val="exact"/>
        </dgm:presLayoutVars>
      </dgm:prSet>
      <dgm:spPr/>
    </dgm:pt>
    <dgm:pt modelId="{795247AD-AC06-488E-B08B-3AF006B7AF14}" type="pres">
      <dgm:prSet presAssocID="{3AA89DFF-C2B0-4EB1-ADA2-3240D9DFE879}" presName="compNode" presStyleCnt="0"/>
      <dgm:spPr/>
    </dgm:pt>
    <dgm:pt modelId="{6C3C201F-B7C4-4DA7-9D19-3375440EAB92}" type="pres">
      <dgm:prSet presAssocID="{3AA89DFF-C2B0-4EB1-ADA2-3240D9DFE87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5FDCBF3-066F-4741-B96E-554A4569ACB6}" type="pres">
      <dgm:prSet presAssocID="{3AA89DFF-C2B0-4EB1-ADA2-3240D9DFE879}" presName="spaceRect" presStyleCnt="0"/>
      <dgm:spPr/>
    </dgm:pt>
    <dgm:pt modelId="{171DEF4B-435C-4766-AB5B-5383FA6B8111}" type="pres">
      <dgm:prSet presAssocID="{3AA89DFF-C2B0-4EB1-ADA2-3240D9DFE879}" presName="textRect" presStyleLbl="revTx" presStyleIdx="0" presStyleCnt="4">
        <dgm:presLayoutVars>
          <dgm:chMax val="1"/>
          <dgm:chPref val="1"/>
        </dgm:presLayoutVars>
      </dgm:prSet>
      <dgm:spPr/>
    </dgm:pt>
    <dgm:pt modelId="{84AD7651-8AB2-47E9-AC0A-98D27C1A7AF5}" type="pres">
      <dgm:prSet presAssocID="{E30B3F80-9F61-4CE4-87EE-2A9A7D6F6624}" presName="sibTrans" presStyleCnt="0"/>
      <dgm:spPr/>
    </dgm:pt>
    <dgm:pt modelId="{983A1990-FD08-BA41-AE64-39C067C25553}" type="pres">
      <dgm:prSet presAssocID="{62D6826E-A37B-1546-8E84-4DC64EAFCD35}" presName="compNode" presStyleCnt="0"/>
      <dgm:spPr/>
    </dgm:pt>
    <dgm:pt modelId="{3E98766F-2CB7-EC45-BAD1-733DDFA9951A}" type="pres">
      <dgm:prSet presAssocID="{62D6826E-A37B-1546-8E84-4DC64EAFCD35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C90AADC3-EDB2-8944-A80B-4A435EB1603B}" type="pres">
      <dgm:prSet presAssocID="{62D6826E-A37B-1546-8E84-4DC64EAFCD35}" presName="spaceRect" presStyleCnt="0"/>
      <dgm:spPr/>
    </dgm:pt>
    <dgm:pt modelId="{006751E1-043E-234E-B056-D6010309F625}" type="pres">
      <dgm:prSet presAssocID="{62D6826E-A37B-1546-8E84-4DC64EAFCD35}" presName="textRect" presStyleLbl="revTx" presStyleIdx="1" presStyleCnt="4">
        <dgm:presLayoutVars>
          <dgm:chMax val="1"/>
          <dgm:chPref val="1"/>
        </dgm:presLayoutVars>
      </dgm:prSet>
      <dgm:spPr/>
    </dgm:pt>
    <dgm:pt modelId="{49B892A0-6E04-3144-9680-4D496732DD9B}" type="pres">
      <dgm:prSet presAssocID="{5A98D9AD-2815-424B-A1BE-599B8FCEC693}" presName="sibTrans" presStyleCnt="0"/>
      <dgm:spPr/>
    </dgm:pt>
    <dgm:pt modelId="{59338D1B-F2BA-43C4-BEE6-103994339582}" type="pres">
      <dgm:prSet presAssocID="{EF3F44C5-B2A0-424C-ADA8-C3FD83E1ACB1}" presName="compNode" presStyleCnt="0"/>
      <dgm:spPr/>
    </dgm:pt>
    <dgm:pt modelId="{CDF7080F-7E2E-4536-8D55-4E4C8D8328AE}" type="pres">
      <dgm:prSet presAssocID="{EF3F44C5-B2A0-424C-ADA8-C3FD83E1ACB1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323376E4-89FF-4633-94A0-0D05EF626385}" type="pres">
      <dgm:prSet presAssocID="{EF3F44C5-B2A0-424C-ADA8-C3FD83E1ACB1}" presName="spaceRect" presStyleCnt="0"/>
      <dgm:spPr/>
    </dgm:pt>
    <dgm:pt modelId="{DEBDD0EF-ED95-4AFE-B514-009B4C842FB3}" type="pres">
      <dgm:prSet presAssocID="{EF3F44C5-B2A0-424C-ADA8-C3FD83E1ACB1}" presName="textRect" presStyleLbl="revTx" presStyleIdx="2" presStyleCnt="4">
        <dgm:presLayoutVars>
          <dgm:chMax val="1"/>
          <dgm:chPref val="1"/>
        </dgm:presLayoutVars>
      </dgm:prSet>
      <dgm:spPr/>
    </dgm:pt>
    <dgm:pt modelId="{5819BC8A-937A-4BD7-AE18-4257C3E05618}" type="pres">
      <dgm:prSet presAssocID="{9F068B71-A137-4597-84EF-1D5ED5DE20E0}" presName="sibTrans" presStyleCnt="0"/>
      <dgm:spPr/>
    </dgm:pt>
    <dgm:pt modelId="{E29D1CC4-1DD8-478E-BAA5-08E902BD932B}" type="pres">
      <dgm:prSet presAssocID="{5090DC9B-F69D-4B51-931F-69567EEB37A6}" presName="compNode" presStyleCnt="0"/>
      <dgm:spPr/>
    </dgm:pt>
    <dgm:pt modelId="{266D773C-A59A-4CCC-837D-A717C4678B0D}" type="pres">
      <dgm:prSet presAssocID="{5090DC9B-F69D-4B51-931F-69567EEB37A6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5D12753A-5942-4669-887F-2EC112ED9C2F}" type="pres">
      <dgm:prSet presAssocID="{5090DC9B-F69D-4B51-931F-69567EEB37A6}" presName="spaceRect" presStyleCnt="0"/>
      <dgm:spPr/>
    </dgm:pt>
    <dgm:pt modelId="{81712764-0A4B-42BB-8CCE-4B7FDD69D6D4}" type="pres">
      <dgm:prSet presAssocID="{5090DC9B-F69D-4B51-931F-69567EEB37A6}" presName="textRect" presStyleLbl="revTx" presStyleIdx="3" presStyleCnt="4" custScaleX="106307">
        <dgm:presLayoutVars>
          <dgm:chMax val="1"/>
          <dgm:chPref val="1"/>
        </dgm:presLayoutVars>
      </dgm:prSet>
      <dgm:spPr/>
    </dgm:pt>
  </dgm:ptLst>
  <dgm:cxnLst>
    <dgm:cxn modelId="{F69CEB08-6628-4AB5-93FA-7ADEB7C7FAEA}" type="presOf" srcId="{3AA89DFF-C2B0-4EB1-ADA2-3240D9DFE879}" destId="{171DEF4B-435C-4766-AB5B-5383FA6B8111}" srcOrd="0" destOrd="0" presId="urn:microsoft.com/office/officeart/2018/2/layout/IconLabelList"/>
    <dgm:cxn modelId="{0026E02F-D995-4D75-AEC0-A3BCEDB0E2FE}" type="presOf" srcId="{298FF0AA-D78C-4B68-820F-70A297DAB978}" destId="{A0DFDA29-7371-480B-BAC9-AF9C4118E52F}" srcOrd="0" destOrd="0" presId="urn:microsoft.com/office/officeart/2018/2/layout/IconLabelList"/>
    <dgm:cxn modelId="{DCF58881-3D26-4A8F-8A29-542E7D27F8EC}" type="presOf" srcId="{EF3F44C5-B2A0-424C-ADA8-C3FD83E1ACB1}" destId="{DEBDD0EF-ED95-4AFE-B514-009B4C842FB3}" srcOrd="0" destOrd="0" presId="urn:microsoft.com/office/officeart/2018/2/layout/IconLabelList"/>
    <dgm:cxn modelId="{4DD28E91-9232-4D41-B4B3-50403DFE76FA}" srcId="{298FF0AA-D78C-4B68-820F-70A297DAB978}" destId="{62D6826E-A37B-1546-8E84-4DC64EAFCD35}" srcOrd="1" destOrd="0" parTransId="{16CC582A-436B-964D-B383-D60E2C72F39B}" sibTransId="{5A98D9AD-2815-424B-A1BE-599B8FCEC693}"/>
    <dgm:cxn modelId="{0530169E-01A9-AA4F-9D5D-4A11684B6B17}" type="presOf" srcId="{62D6826E-A37B-1546-8E84-4DC64EAFCD35}" destId="{006751E1-043E-234E-B056-D6010309F625}" srcOrd="0" destOrd="0" presId="urn:microsoft.com/office/officeart/2018/2/layout/IconLabelList"/>
    <dgm:cxn modelId="{B731DBBA-E462-4B84-969B-F38536EEDB94}" type="presOf" srcId="{5090DC9B-F69D-4B51-931F-69567EEB37A6}" destId="{81712764-0A4B-42BB-8CCE-4B7FDD69D6D4}" srcOrd="0" destOrd="0" presId="urn:microsoft.com/office/officeart/2018/2/layout/IconLabelList"/>
    <dgm:cxn modelId="{6C367AD3-2DEF-46EC-BC4B-9B1DB603CE4E}" srcId="{298FF0AA-D78C-4B68-820F-70A297DAB978}" destId="{3AA89DFF-C2B0-4EB1-ADA2-3240D9DFE879}" srcOrd="0" destOrd="0" parTransId="{245BC899-E0BA-468C-A80B-AC5D3012C6CF}" sibTransId="{E30B3F80-9F61-4CE4-87EE-2A9A7D6F6624}"/>
    <dgm:cxn modelId="{C6F3DFF8-95C7-4FF7-A6CB-3CE121CF58AE}" srcId="{298FF0AA-D78C-4B68-820F-70A297DAB978}" destId="{5090DC9B-F69D-4B51-931F-69567EEB37A6}" srcOrd="3" destOrd="0" parTransId="{2A198974-CCD3-4E6C-BE7A-241AF8EC648B}" sibTransId="{2E1794EB-5136-42F5-A054-1615F2635A60}"/>
    <dgm:cxn modelId="{DE1842FA-0CE3-4C9C-8EE5-8C99F0B8CA66}" srcId="{298FF0AA-D78C-4B68-820F-70A297DAB978}" destId="{EF3F44C5-B2A0-424C-ADA8-C3FD83E1ACB1}" srcOrd="2" destOrd="0" parTransId="{E41449B1-6148-4B3B-9B9F-E769C26049A2}" sibTransId="{9F068B71-A137-4597-84EF-1D5ED5DE20E0}"/>
    <dgm:cxn modelId="{6C112EAB-721D-45CE-8A42-685302901912}" type="presParOf" srcId="{A0DFDA29-7371-480B-BAC9-AF9C4118E52F}" destId="{795247AD-AC06-488E-B08B-3AF006B7AF14}" srcOrd="0" destOrd="0" presId="urn:microsoft.com/office/officeart/2018/2/layout/IconLabelList"/>
    <dgm:cxn modelId="{68A22960-E81F-49D1-9008-0C8DE81BD2C5}" type="presParOf" srcId="{795247AD-AC06-488E-B08B-3AF006B7AF14}" destId="{6C3C201F-B7C4-4DA7-9D19-3375440EAB92}" srcOrd="0" destOrd="0" presId="urn:microsoft.com/office/officeart/2018/2/layout/IconLabelList"/>
    <dgm:cxn modelId="{DFA3279F-1F5B-4600-B9EA-9A5F5844D63C}" type="presParOf" srcId="{795247AD-AC06-488E-B08B-3AF006B7AF14}" destId="{55FDCBF3-066F-4741-B96E-554A4569ACB6}" srcOrd="1" destOrd="0" presId="urn:microsoft.com/office/officeart/2018/2/layout/IconLabelList"/>
    <dgm:cxn modelId="{5F20102C-BAFA-4424-9B40-D564380FA7DC}" type="presParOf" srcId="{795247AD-AC06-488E-B08B-3AF006B7AF14}" destId="{171DEF4B-435C-4766-AB5B-5383FA6B8111}" srcOrd="2" destOrd="0" presId="urn:microsoft.com/office/officeart/2018/2/layout/IconLabelList"/>
    <dgm:cxn modelId="{6A94C3F9-7499-418A-9B77-75A7648757A0}" type="presParOf" srcId="{A0DFDA29-7371-480B-BAC9-AF9C4118E52F}" destId="{84AD7651-8AB2-47E9-AC0A-98D27C1A7AF5}" srcOrd="1" destOrd="0" presId="urn:microsoft.com/office/officeart/2018/2/layout/IconLabelList"/>
    <dgm:cxn modelId="{03972AFF-AFAC-DF47-86D2-9C4AEDEF00EE}" type="presParOf" srcId="{A0DFDA29-7371-480B-BAC9-AF9C4118E52F}" destId="{983A1990-FD08-BA41-AE64-39C067C25553}" srcOrd="2" destOrd="0" presId="urn:microsoft.com/office/officeart/2018/2/layout/IconLabelList"/>
    <dgm:cxn modelId="{19CF6052-E622-7D41-9093-A5FF2879A9E2}" type="presParOf" srcId="{983A1990-FD08-BA41-AE64-39C067C25553}" destId="{3E98766F-2CB7-EC45-BAD1-733DDFA9951A}" srcOrd="0" destOrd="0" presId="urn:microsoft.com/office/officeart/2018/2/layout/IconLabelList"/>
    <dgm:cxn modelId="{67B5DD3B-2BEC-024F-834A-51AFA8E182A1}" type="presParOf" srcId="{983A1990-FD08-BA41-AE64-39C067C25553}" destId="{C90AADC3-EDB2-8944-A80B-4A435EB1603B}" srcOrd="1" destOrd="0" presId="urn:microsoft.com/office/officeart/2018/2/layout/IconLabelList"/>
    <dgm:cxn modelId="{03045DCA-55BE-7644-A995-BD4A962B1937}" type="presParOf" srcId="{983A1990-FD08-BA41-AE64-39C067C25553}" destId="{006751E1-043E-234E-B056-D6010309F625}" srcOrd="2" destOrd="0" presId="urn:microsoft.com/office/officeart/2018/2/layout/IconLabelList"/>
    <dgm:cxn modelId="{F87033DD-42D1-1649-8050-87AAEF7DE97E}" type="presParOf" srcId="{A0DFDA29-7371-480B-BAC9-AF9C4118E52F}" destId="{49B892A0-6E04-3144-9680-4D496732DD9B}" srcOrd="3" destOrd="0" presId="urn:microsoft.com/office/officeart/2018/2/layout/IconLabelList"/>
    <dgm:cxn modelId="{D49DE120-A0C8-403F-AB06-9A606BC4FDD2}" type="presParOf" srcId="{A0DFDA29-7371-480B-BAC9-AF9C4118E52F}" destId="{59338D1B-F2BA-43C4-BEE6-103994339582}" srcOrd="4" destOrd="0" presId="urn:microsoft.com/office/officeart/2018/2/layout/IconLabelList"/>
    <dgm:cxn modelId="{92B616CE-2F9F-4610-B8E9-A3D71799CD1E}" type="presParOf" srcId="{59338D1B-F2BA-43C4-BEE6-103994339582}" destId="{CDF7080F-7E2E-4536-8D55-4E4C8D8328AE}" srcOrd="0" destOrd="0" presId="urn:microsoft.com/office/officeart/2018/2/layout/IconLabelList"/>
    <dgm:cxn modelId="{2AF7E70C-CB22-4E8B-AC53-94C1793FF698}" type="presParOf" srcId="{59338D1B-F2BA-43C4-BEE6-103994339582}" destId="{323376E4-89FF-4633-94A0-0D05EF626385}" srcOrd="1" destOrd="0" presId="urn:microsoft.com/office/officeart/2018/2/layout/IconLabelList"/>
    <dgm:cxn modelId="{B16EDEEE-8011-49A4-BD0F-F3A4B1A29754}" type="presParOf" srcId="{59338D1B-F2BA-43C4-BEE6-103994339582}" destId="{DEBDD0EF-ED95-4AFE-B514-009B4C842FB3}" srcOrd="2" destOrd="0" presId="urn:microsoft.com/office/officeart/2018/2/layout/IconLabelList"/>
    <dgm:cxn modelId="{3CD15F1F-EA3E-4C1F-A335-DFF711483179}" type="presParOf" srcId="{A0DFDA29-7371-480B-BAC9-AF9C4118E52F}" destId="{5819BC8A-937A-4BD7-AE18-4257C3E05618}" srcOrd="5" destOrd="0" presId="urn:microsoft.com/office/officeart/2018/2/layout/IconLabelList"/>
    <dgm:cxn modelId="{B1C75C55-7E0E-4B8B-89B6-E1C2BD3FE960}" type="presParOf" srcId="{A0DFDA29-7371-480B-BAC9-AF9C4118E52F}" destId="{E29D1CC4-1DD8-478E-BAA5-08E902BD932B}" srcOrd="6" destOrd="0" presId="urn:microsoft.com/office/officeart/2018/2/layout/IconLabelList"/>
    <dgm:cxn modelId="{8253B61B-0D29-4703-945D-263FCBC4BC66}" type="presParOf" srcId="{E29D1CC4-1DD8-478E-BAA5-08E902BD932B}" destId="{266D773C-A59A-4CCC-837D-A717C4678B0D}" srcOrd="0" destOrd="0" presId="urn:microsoft.com/office/officeart/2018/2/layout/IconLabelList"/>
    <dgm:cxn modelId="{242BB81C-E2DC-4412-818C-4D1A01D6DBF9}" type="presParOf" srcId="{E29D1CC4-1DD8-478E-BAA5-08E902BD932B}" destId="{5D12753A-5942-4669-887F-2EC112ED9C2F}" srcOrd="1" destOrd="0" presId="urn:microsoft.com/office/officeart/2018/2/layout/IconLabelList"/>
    <dgm:cxn modelId="{1488042B-31F1-4E7E-8FAF-49D2DA8D087B}" type="presParOf" srcId="{E29D1CC4-1DD8-478E-BAA5-08E902BD932B}" destId="{81712764-0A4B-42BB-8CCE-4B7FDD69D6D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32E40C-E60D-7646-86B9-18E804E196E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D6393C7A-F9D0-D84C-9D30-A741A893D36F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Installation</a:t>
          </a:r>
          <a:endParaRPr lang="en-GB"/>
        </a:p>
      </dgm:t>
    </dgm:pt>
    <dgm:pt modelId="{F0BF01BD-4C4C-574C-9AC9-1F0FC3798934}" type="parTrans" cxnId="{6A0F7829-6C58-334E-99B4-0C9515DD47B4}">
      <dgm:prSet/>
      <dgm:spPr/>
      <dgm:t>
        <a:bodyPr/>
        <a:lstStyle/>
        <a:p>
          <a:endParaRPr lang="en-GB"/>
        </a:p>
      </dgm:t>
    </dgm:pt>
    <dgm:pt modelId="{F2C33E09-B5EE-044B-86DF-6BA663691D49}" type="sibTrans" cxnId="{6A0F7829-6C58-334E-99B4-0C9515DD47B4}">
      <dgm:prSet/>
      <dgm:spPr/>
      <dgm:t>
        <a:bodyPr/>
        <a:lstStyle/>
        <a:p>
          <a:endParaRPr lang="en-GB"/>
        </a:p>
      </dgm:t>
    </dgm:pt>
    <dgm:pt modelId="{114DD241-33FB-1E43-979B-921087F9BF6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Configuration</a:t>
          </a:r>
        </a:p>
      </dgm:t>
    </dgm:pt>
    <dgm:pt modelId="{6B256AFD-CF6F-DF4F-B2A7-B2E485116632}" type="parTrans" cxnId="{D74B29E6-BC56-FF40-946D-5E3747C933FD}">
      <dgm:prSet/>
      <dgm:spPr/>
      <dgm:t>
        <a:bodyPr/>
        <a:lstStyle/>
        <a:p>
          <a:endParaRPr lang="en-GB"/>
        </a:p>
      </dgm:t>
    </dgm:pt>
    <dgm:pt modelId="{B1CF87E3-5587-FC44-8254-74E63C12C971}" type="sibTrans" cxnId="{D74B29E6-BC56-FF40-946D-5E3747C933FD}">
      <dgm:prSet/>
      <dgm:spPr/>
      <dgm:t>
        <a:bodyPr/>
        <a:lstStyle/>
        <a:p>
          <a:endParaRPr lang="en-GB"/>
        </a:p>
      </dgm:t>
    </dgm:pt>
    <dgm:pt modelId="{CB07F481-843E-1444-BAAD-01FC2878772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Design</a:t>
          </a:r>
        </a:p>
      </dgm:t>
    </dgm:pt>
    <dgm:pt modelId="{A8137CC2-773F-C44B-A1C7-8823B30E4268}" type="parTrans" cxnId="{07CAFC3C-8AD0-BC44-9FAF-02809470B9D0}">
      <dgm:prSet/>
      <dgm:spPr/>
      <dgm:t>
        <a:bodyPr/>
        <a:lstStyle/>
        <a:p>
          <a:endParaRPr lang="en-GB"/>
        </a:p>
      </dgm:t>
    </dgm:pt>
    <dgm:pt modelId="{DF4505E9-DC41-D241-8044-E41BC855674E}" type="sibTrans" cxnId="{07CAFC3C-8AD0-BC44-9FAF-02809470B9D0}">
      <dgm:prSet/>
      <dgm:spPr/>
      <dgm:t>
        <a:bodyPr/>
        <a:lstStyle/>
        <a:p>
          <a:endParaRPr lang="en-GB"/>
        </a:p>
      </dgm:t>
    </dgm:pt>
    <dgm:pt modelId="{1853E30C-E48F-1A4F-9AD3-0A3F6A4018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Run</a:t>
          </a:r>
        </a:p>
      </dgm:t>
    </dgm:pt>
    <dgm:pt modelId="{174746D0-04A8-FB40-8C7A-45BE0F11A249}" type="parTrans" cxnId="{2F75DF9B-68B3-204F-8351-CE4AAD99A33F}">
      <dgm:prSet/>
      <dgm:spPr/>
      <dgm:t>
        <a:bodyPr/>
        <a:lstStyle/>
        <a:p>
          <a:endParaRPr lang="en-GB"/>
        </a:p>
      </dgm:t>
    </dgm:pt>
    <dgm:pt modelId="{525DEBFF-3FB8-CC44-969A-030AB8DB30F1}" type="sibTrans" cxnId="{2F75DF9B-68B3-204F-8351-CE4AAD99A33F}">
      <dgm:prSet/>
      <dgm:spPr/>
      <dgm:t>
        <a:bodyPr/>
        <a:lstStyle/>
        <a:p>
          <a:endParaRPr lang="en-GB"/>
        </a:p>
      </dgm:t>
    </dgm:pt>
    <dgm:pt modelId="{B9B632DD-50B5-2445-A756-B56C56CF35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Get output</a:t>
          </a:r>
        </a:p>
      </dgm:t>
    </dgm:pt>
    <dgm:pt modelId="{92DB1F97-1995-E747-8D0F-5BF9599EEDF6}" type="parTrans" cxnId="{21CD9C74-205E-6644-877B-085097A1C517}">
      <dgm:prSet/>
      <dgm:spPr/>
      <dgm:t>
        <a:bodyPr/>
        <a:lstStyle/>
        <a:p>
          <a:endParaRPr lang="en-GB"/>
        </a:p>
      </dgm:t>
    </dgm:pt>
    <dgm:pt modelId="{258E3E37-1C6E-D142-8D06-F41DAF7C8BA5}" type="sibTrans" cxnId="{21CD9C74-205E-6644-877B-085097A1C517}">
      <dgm:prSet/>
      <dgm:spPr/>
      <dgm:t>
        <a:bodyPr/>
        <a:lstStyle/>
        <a:p>
          <a:endParaRPr lang="en-GB"/>
        </a:p>
      </dgm:t>
    </dgm:pt>
    <dgm:pt modelId="{94B1B663-4D43-42DE-9C61-00047A692A4A}" type="pres">
      <dgm:prSet presAssocID="{B232E40C-E60D-7646-86B9-18E804E196E1}" presName="root" presStyleCnt="0">
        <dgm:presLayoutVars>
          <dgm:dir/>
          <dgm:resizeHandles val="exact"/>
        </dgm:presLayoutVars>
      </dgm:prSet>
      <dgm:spPr/>
    </dgm:pt>
    <dgm:pt modelId="{B361A030-9191-47D5-9355-52E665E3E078}" type="pres">
      <dgm:prSet presAssocID="{D6393C7A-F9D0-D84C-9D30-A741A893D36F}" presName="compNode" presStyleCnt="0"/>
      <dgm:spPr/>
    </dgm:pt>
    <dgm:pt modelId="{F2EACAFC-A23E-4AD3-8181-FD8244D2341F}" type="pres">
      <dgm:prSet presAssocID="{D6393C7A-F9D0-D84C-9D30-A741A893D36F}" presName="iconBgRect" presStyleLbl="bgShp" presStyleIdx="0" presStyleCnt="5"/>
      <dgm:spPr/>
    </dgm:pt>
    <dgm:pt modelId="{E5FCC497-8371-469B-B977-EB5A8C2D9F55}" type="pres">
      <dgm:prSet presAssocID="{D6393C7A-F9D0-D84C-9D30-A741A893D36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C85B5D4E-D3E4-4911-A7B7-F2E6E2CF81D5}" type="pres">
      <dgm:prSet presAssocID="{D6393C7A-F9D0-D84C-9D30-A741A893D36F}" presName="spaceRect" presStyleCnt="0"/>
      <dgm:spPr/>
    </dgm:pt>
    <dgm:pt modelId="{8CC670CE-10D5-487F-BC03-20319519ADF9}" type="pres">
      <dgm:prSet presAssocID="{D6393C7A-F9D0-D84C-9D30-A741A893D36F}" presName="textRect" presStyleLbl="revTx" presStyleIdx="0" presStyleCnt="5">
        <dgm:presLayoutVars>
          <dgm:chMax val="1"/>
          <dgm:chPref val="1"/>
        </dgm:presLayoutVars>
      </dgm:prSet>
      <dgm:spPr/>
    </dgm:pt>
    <dgm:pt modelId="{C55AA17D-EE39-4601-970E-934D9D572BED}" type="pres">
      <dgm:prSet presAssocID="{F2C33E09-B5EE-044B-86DF-6BA663691D49}" presName="sibTrans" presStyleCnt="0"/>
      <dgm:spPr/>
    </dgm:pt>
    <dgm:pt modelId="{8D8937BA-4D10-490B-AE7D-ECB5681777A2}" type="pres">
      <dgm:prSet presAssocID="{114DD241-33FB-1E43-979B-921087F9BF60}" presName="compNode" presStyleCnt="0"/>
      <dgm:spPr/>
    </dgm:pt>
    <dgm:pt modelId="{962E0B95-AC5D-40BD-8C9D-4F2A5A8E6106}" type="pres">
      <dgm:prSet presAssocID="{114DD241-33FB-1E43-979B-921087F9BF60}" presName="iconBgRect" presStyleLbl="bgShp" presStyleIdx="1" presStyleCnt="5"/>
      <dgm:spPr/>
    </dgm:pt>
    <dgm:pt modelId="{F99D02EA-F00B-44D2-978F-3CB5ACAF9B34}" type="pres">
      <dgm:prSet presAssocID="{114DD241-33FB-1E43-979B-921087F9BF6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C435397-1457-499C-9FA0-952894532A20}" type="pres">
      <dgm:prSet presAssocID="{114DD241-33FB-1E43-979B-921087F9BF60}" presName="spaceRect" presStyleCnt="0"/>
      <dgm:spPr/>
    </dgm:pt>
    <dgm:pt modelId="{7790CE33-B80F-41E0-9EE1-7ADEC9EC22BA}" type="pres">
      <dgm:prSet presAssocID="{114DD241-33FB-1E43-979B-921087F9BF60}" presName="textRect" presStyleLbl="revTx" presStyleIdx="1" presStyleCnt="5">
        <dgm:presLayoutVars>
          <dgm:chMax val="1"/>
          <dgm:chPref val="1"/>
        </dgm:presLayoutVars>
      </dgm:prSet>
      <dgm:spPr/>
    </dgm:pt>
    <dgm:pt modelId="{DFAA9EFB-7330-4739-A340-54443CC3E6D2}" type="pres">
      <dgm:prSet presAssocID="{B1CF87E3-5587-FC44-8254-74E63C12C971}" presName="sibTrans" presStyleCnt="0"/>
      <dgm:spPr/>
    </dgm:pt>
    <dgm:pt modelId="{5BF6D2FD-38E2-4DBD-9B69-4A8AEA1BEF49}" type="pres">
      <dgm:prSet presAssocID="{CB07F481-843E-1444-BAAD-01FC28787723}" presName="compNode" presStyleCnt="0"/>
      <dgm:spPr/>
    </dgm:pt>
    <dgm:pt modelId="{F77BE735-2018-4B9C-93FA-980EF20E2E61}" type="pres">
      <dgm:prSet presAssocID="{CB07F481-843E-1444-BAAD-01FC28787723}" presName="iconBgRect" presStyleLbl="bgShp" presStyleIdx="2" presStyleCnt="5"/>
      <dgm:spPr/>
    </dgm:pt>
    <dgm:pt modelId="{0BD912F8-5F0F-40B4-B8AE-908BBA6DA42A}" type="pres">
      <dgm:prSet presAssocID="{CB07F481-843E-1444-BAAD-01FC2878772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Ticked with solid fill"/>
        </a:ext>
      </dgm:extLst>
    </dgm:pt>
    <dgm:pt modelId="{9EE3F16C-BEB1-4F18-A75D-AFC202A9CDE7}" type="pres">
      <dgm:prSet presAssocID="{CB07F481-843E-1444-BAAD-01FC28787723}" presName="spaceRect" presStyleCnt="0"/>
      <dgm:spPr/>
    </dgm:pt>
    <dgm:pt modelId="{8B839C3D-91CE-4F7E-A561-5C827CAF1244}" type="pres">
      <dgm:prSet presAssocID="{CB07F481-843E-1444-BAAD-01FC28787723}" presName="textRect" presStyleLbl="revTx" presStyleIdx="2" presStyleCnt="5">
        <dgm:presLayoutVars>
          <dgm:chMax val="1"/>
          <dgm:chPref val="1"/>
        </dgm:presLayoutVars>
      </dgm:prSet>
      <dgm:spPr/>
    </dgm:pt>
    <dgm:pt modelId="{71D1B002-0A84-4006-87E9-25268811B205}" type="pres">
      <dgm:prSet presAssocID="{DF4505E9-DC41-D241-8044-E41BC855674E}" presName="sibTrans" presStyleCnt="0"/>
      <dgm:spPr/>
    </dgm:pt>
    <dgm:pt modelId="{C3A1AFFD-1E55-4456-A994-B2C661D9F2B3}" type="pres">
      <dgm:prSet presAssocID="{1853E30C-E48F-1A4F-9AD3-0A3F6A40185F}" presName="compNode" presStyleCnt="0"/>
      <dgm:spPr/>
    </dgm:pt>
    <dgm:pt modelId="{BE2C943F-237D-4A8A-8494-B4D0DAD6EFFD}" type="pres">
      <dgm:prSet presAssocID="{1853E30C-E48F-1A4F-9AD3-0A3F6A40185F}" presName="iconBgRect" presStyleLbl="bgShp" presStyleIdx="3" presStyleCnt="5"/>
      <dgm:spPr/>
    </dgm:pt>
    <dgm:pt modelId="{86B890E1-CA81-42C7-851E-44BC6112C290}" type="pres">
      <dgm:prSet presAssocID="{1853E30C-E48F-1A4F-9AD3-0A3F6A40185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 with solid fill"/>
        </a:ext>
      </dgm:extLst>
    </dgm:pt>
    <dgm:pt modelId="{C679925F-A0B2-4A2D-A5D4-A63B47A508A7}" type="pres">
      <dgm:prSet presAssocID="{1853E30C-E48F-1A4F-9AD3-0A3F6A40185F}" presName="spaceRect" presStyleCnt="0"/>
      <dgm:spPr/>
    </dgm:pt>
    <dgm:pt modelId="{795AEDC3-1ED2-4E8D-8F8D-726C6E653AB6}" type="pres">
      <dgm:prSet presAssocID="{1853E30C-E48F-1A4F-9AD3-0A3F6A40185F}" presName="textRect" presStyleLbl="revTx" presStyleIdx="3" presStyleCnt="5">
        <dgm:presLayoutVars>
          <dgm:chMax val="1"/>
          <dgm:chPref val="1"/>
        </dgm:presLayoutVars>
      </dgm:prSet>
      <dgm:spPr/>
    </dgm:pt>
    <dgm:pt modelId="{B3458902-E608-459C-B391-52A753BD9182}" type="pres">
      <dgm:prSet presAssocID="{525DEBFF-3FB8-CC44-969A-030AB8DB30F1}" presName="sibTrans" presStyleCnt="0"/>
      <dgm:spPr/>
    </dgm:pt>
    <dgm:pt modelId="{E13489DB-7DA6-4C2A-B8ED-C8E172FD044C}" type="pres">
      <dgm:prSet presAssocID="{B9B632DD-50B5-2445-A756-B56C56CF35EA}" presName="compNode" presStyleCnt="0"/>
      <dgm:spPr/>
    </dgm:pt>
    <dgm:pt modelId="{79404DE1-C66C-44AB-8112-BBCD07216DA2}" type="pres">
      <dgm:prSet presAssocID="{B9B632DD-50B5-2445-A756-B56C56CF35EA}" presName="iconBgRect" presStyleLbl="bgShp" presStyleIdx="4" presStyleCnt="5"/>
      <dgm:spPr/>
    </dgm:pt>
    <dgm:pt modelId="{D1B36A38-82B2-431D-BFAB-7A6B35C33047}" type="pres">
      <dgm:prSet presAssocID="{B9B632DD-50B5-2445-A756-B56C56CF35E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11591636-9C7B-49B1-91F0-A6330260E360}" type="pres">
      <dgm:prSet presAssocID="{B9B632DD-50B5-2445-A756-B56C56CF35EA}" presName="spaceRect" presStyleCnt="0"/>
      <dgm:spPr/>
    </dgm:pt>
    <dgm:pt modelId="{4497C088-F541-4398-8372-7B2C2F400A9C}" type="pres">
      <dgm:prSet presAssocID="{B9B632DD-50B5-2445-A756-B56C56CF35E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A0F7829-6C58-334E-99B4-0C9515DD47B4}" srcId="{B232E40C-E60D-7646-86B9-18E804E196E1}" destId="{D6393C7A-F9D0-D84C-9D30-A741A893D36F}" srcOrd="0" destOrd="0" parTransId="{F0BF01BD-4C4C-574C-9AC9-1F0FC3798934}" sibTransId="{F2C33E09-B5EE-044B-86DF-6BA663691D49}"/>
    <dgm:cxn modelId="{65229034-DCA6-B044-96AF-60F920534818}" type="presOf" srcId="{1853E30C-E48F-1A4F-9AD3-0A3F6A40185F}" destId="{795AEDC3-1ED2-4E8D-8F8D-726C6E653AB6}" srcOrd="0" destOrd="0" presId="urn:microsoft.com/office/officeart/2018/5/layout/IconCircleLabelList"/>
    <dgm:cxn modelId="{07CAFC3C-8AD0-BC44-9FAF-02809470B9D0}" srcId="{B232E40C-E60D-7646-86B9-18E804E196E1}" destId="{CB07F481-843E-1444-BAAD-01FC28787723}" srcOrd="2" destOrd="0" parTransId="{A8137CC2-773F-C44B-A1C7-8823B30E4268}" sibTransId="{DF4505E9-DC41-D241-8044-E41BC855674E}"/>
    <dgm:cxn modelId="{68284162-FEB4-6B40-8678-456C9BE1CD66}" type="presOf" srcId="{D6393C7A-F9D0-D84C-9D30-A741A893D36F}" destId="{8CC670CE-10D5-487F-BC03-20319519ADF9}" srcOrd="0" destOrd="0" presId="urn:microsoft.com/office/officeart/2018/5/layout/IconCircleLabelList"/>
    <dgm:cxn modelId="{879EB86A-5ECC-C648-BDD1-A3645F7B5FAB}" type="presOf" srcId="{B9B632DD-50B5-2445-A756-B56C56CF35EA}" destId="{4497C088-F541-4398-8372-7B2C2F400A9C}" srcOrd="0" destOrd="0" presId="urn:microsoft.com/office/officeart/2018/5/layout/IconCircleLabelList"/>
    <dgm:cxn modelId="{5F18396B-818A-CB4C-9CCC-FE3749107189}" type="presOf" srcId="{B232E40C-E60D-7646-86B9-18E804E196E1}" destId="{94B1B663-4D43-42DE-9C61-00047A692A4A}" srcOrd="0" destOrd="0" presId="urn:microsoft.com/office/officeart/2018/5/layout/IconCircleLabelList"/>
    <dgm:cxn modelId="{1FB35C6F-2B01-1248-B499-522E30A1449F}" type="presOf" srcId="{114DD241-33FB-1E43-979B-921087F9BF60}" destId="{7790CE33-B80F-41E0-9EE1-7ADEC9EC22BA}" srcOrd="0" destOrd="0" presId="urn:microsoft.com/office/officeart/2018/5/layout/IconCircleLabelList"/>
    <dgm:cxn modelId="{3E48FE73-4026-BF46-9B6C-5230BFBBEAB7}" type="presOf" srcId="{CB07F481-843E-1444-BAAD-01FC28787723}" destId="{8B839C3D-91CE-4F7E-A561-5C827CAF1244}" srcOrd="0" destOrd="0" presId="urn:microsoft.com/office/officeart/2018/5/layout/IconCircleLabelList"/>
    <dgm:cxn modelId="{21CD9C74-205E-6644-877B-085097A1C517}" srcId="{B232E40C-E60D-7646-86B9-18E804E196E1}" destId="{B9B632DD-50B5-2445-A756-B56C56CF35EA}" srcOrd="4" destOrd="0" parTransId="{92DB1F97-1995-E747-8D0F-5BF9599EEDF6}" sibTransId="{258E3E37-1C6E-D142-8D06-F41DAF7C8BA5}"/>
    <dgm:cxn modelId="{2F75DF9B-68B3-204F-8351-CE4AAD99A33F}" srcId="{B232E40C-E60D-7646-86B9-18E804E196E1}" destId="{1853E30C-E48F-1A4F-9AD3-0A3F6A40185F}" srcOrd="3" destOrd="0" parTransId="{174746D0-04A8-FB40-8C7A-45BE0F11A249}" sibTransId="{525DEBFF-3FB8-CC44-969A-030AB8DB30F1}"/>
    <dgm:cxn modelId="{D74B29E6-BC56-FF40-946D-5E3747C933FD}" srcId="{B232E40C-E60D-7646-86B9-18E804E196E1}" destId="{114DD241-33FB-1E43-979B-921087F9BF60}" srcOrd="1" destOrd="0" parTransId="{6B256AFD-CF6F-DF4F-B2A7-B2E485116632}" sibTransId="{B1CF87E3-5587-FC44-8254-74E63C12C971}"/>
    <dgm:cxn modelId="{2A183E28-AD08-F14C-96EC-64B0022ED35E}" type="presParOf" srcId="{94B1B663-4D43-42DE-9C61-00047A692A4A}" destId="{B361A030-9191-47D5-9355-52E665E3E078}" srcOrd="0" destOrd="0" presId="urn:microsoft.com/office/officeart/2018/5/layout/IconCircleLabelList"/>
    <dgm:cxn modelId="{92FFEE89-E521-A74B-ABE3-75865415434F}" type="presParOf" srcId="{B361A030-9191-47D5-9355-52E665E3E078}" destId="{F2EACAFC-A23E-4AD3-8181-FD8244D2341F}" srcOrd="0" destOrd="0" presId="urn:microsoft.com/office/officeart/2018/5/layout/IconCircleLabelList"/>
    <dgm:cxn modelId="{4AEF05F2-64F9-9D43-9075-6B5DF42AAE19}" type="presParOf" srcId="{B361A030-9191-47D5-9355-52E665E3E078}" destId="{E5FCC497-8371-469B-B977-EB5A8C2D9F55}" srcOrd="1" destOrd="0" presId="urn:microsoft.com/office/officeart/2018/5/layout/IconCircleLabelList"/>
    <dgm:cxn modelId="{0BC2157D-FC76-AC41-992E-DE8892D87AF9}" type="presParOf" srcId="{B361A030-9191-47D5-9355-52E665E3E078}" destId="{C85B5D4E-D3E4-4911-A7B7-F2E6E2CF81D5}" srcOrd="2" destOrd="0" presId="urn:microsoft.com/office/officeart/2018/5/layout/IconCircleLabelList"/>
    <dgm:cxn modelId="{8D7FF9AE-E804-4A4F-BAF8-84C1AE127FC1}" type="presParOf" srcId="{B361A030-9191-47D5-9355-52E665E3E078}" destId="{8CC670CE-10D5-487F-BC03-20319519ADF9}" srcOrd="3" destOrd="0" presId="urn:microsoft.com/office/officeart/2018/5/layout/IconCircleLabelList"/>
    <dgm:cxn modelId="{FAF06273-7F64-E146-90A3-0158B72B3AD4}" type="presParOf" srcId="{94B1B663-4D43-42DE-9C61-00047A692A4A}" destId="{C55AA17D-EE39-4601-970E-934D9D572BED}" srcOrd="1" destOrd="0" presId="urn:microsoft.com/office/officeart/2018/5/layout/IconCircleLabelList"/>
    <dgm:cxn modelId="{7A29F8E4-31C7-694B-BE7B-37759AFB622A}" type="presParOf" srcId="{94B1B663-4D43-42DE-9C61-00047A692A4A}" destId="{8D8937BA-4D10-490B-AE7D-ECB5681777A2}" srcOrd="2" destOrd="0" presId="urn:microsoft.com/office/officeart/2018/5/layout/IconCircleLabelList"/>
    <dgm:cxn modelId="{B1ABEED3-DC9D-BF48-91F1-AAC3308CDEBF}" type="presParOf" srcId="{8D8937BA-4D10-490B-AE7D-ECB5681777A2}" destId="{962E0B95-AC5D-40BD-8C9D-4F2A5A8E6106}" srcOrd="0" destOrd="0" presId="urn:microsoft.com/office/officeart/2018/5/layout/IconCircleLabelList"/>
    <dgm:cxn modelId="{DE0092DE-8D0B-9648-AC0B-64A056D3589D}" type="presParOf" srcId="{8D8937BA-4D10-490B-AE7D-ECB5681777A2}" destId="{F99D02EA-F00B-44D2-978F-3CB5ACAF9B34}" srcOrd="1" destOrd="0" presId="urn:microsoft.com/office/officeart/2018/5/layout/IconCircleLabelList"/>
    <dgm:cxn modelId="{D3FA587C-C953-C547-8654-E5EDB6A74A06}" type="presParOf" srcId="{8D8937BA-4D10-490B-AE7D-ECB5681777A2}" destId="{BC435397-1457-499C-9FA0-952894532A20}" srcOrd="2" destOrd="0" presId="urn:microsoft.com/office/officeart/2018/5/layout/IconCircleLabelList"/>
    <dgm:cxn modelId="{7CD618E1-52DC-4540-9135-8B0298A07BDC}" type="presParOf" srcId="{8D8937BA-4D10-490B-AE7D-ECB5681777A2}" destId="{7790CE33-B80F-41E0-9EE1-7ADEC9EC22BA}" srcOrd="3" destOrd="0" presId="urn:microsoft.com/office/officeart/2018/5/layout/IconCircleLabelList"/>
    <dgm:cxn modelId="{07B51B5F-7E77-2245-B56A-1CAC8FAE8D67}" type="presParOf" srcId="{94B1B663-4D43-42DE-9C61-00047A692A4A}" destId="{DFAA9EFB-7330-4739-A340-54443CC3E6D2}" srcOrd="3" destOrd="0" presId="urn:microsoft.com/office/officeart/2018/5/layout/IconCircleLabelList"/>
    <dgm:cxn modelId="{F9E5F48D-FF96-9741-94E9-6F0A6C2800D6}" type="presParOf" srcId="{94B1B663-4D43-42DE-9C61-00047A692A4A}" destId="{5BF6D2FD-38E2-4DBD-9B69-4A8AEA1BEF49}" srcOrd="4" destOrd="0" presId="urn:microsoft.com/office/officeart/2018/5/layout/IconCircleLabelList"/>
    <dgm:cxn modelId="{46CD5648-26B8-944B-A8EB-0B76508BABE3}" type="presParOf" srcId="{5BF6D2FD-38E2-4DBD-9B69-4A8AEA1BEF49}" destId="{F77BE735-2018-4B9C-93FA-980EF20E2E61}" srcOrd="0" destOrd="0" presId="urn:microsoft.com/office/officeart/2018/5/layout/IconCircleLabelList"/>
    <dgm:cxn modelId="{E37A92D6-EA77-814C-956C-457E7C869F70}" type="presParOf" srcId="{5BF6D2FD-38E2-4DBD-9B69-4A8AEA1BEF49}" destId="{0BD912F8-5F0F-40B4-B8AE-908BBA6DA42A}" srcOrd="1" destOrd="0" presId="urn:microsoft.com/office/officeart/2018/5/layout/IconCircleLabelList"/>
    <dgm:cxn modelId="{D22A4478-EC59-2E4C-88D8-C5E7E825FB14}" type="presParOf" srcId="{5BF6D2FD-38E2-4DBD-9B69-4A8AEA1BEF49}" destId="{9EE3F16C-BEB1-4F18-A75D-AFC202A9CDE7}" srcOrd="2" destOrd="0" presId="urn:microsoft.com/office/officeart/2018/5/layout/IconCircleLabelList"/>
    <dgm:cxn modelId="{9E47E4FE-B714-F14D-B87D-EEB5AE2D939F}" type="presParOf" srcId="{5BF6D2FD-38E2-4DBD-9B69-4A8AEA1BEF49}" destId="{8B839C3D-91CE-4F7E-A561-5C827CAF1244}" srcOrd="3" destOrd="0" presId="urn:microsoft.com/office/officeart/2018/5/layout/IconCircleLabelList"/>
    <dgm:cxn modelId="{026646E4-41A7-144C-8171-AECF720185A2}" type="presParOf" srcId="{94B1B663-4D43-42DE-9C61-00047A692A4A}" destId="{71D1B002-0A84-4006-87E9-25268811B205}" srcOrd="5" destOrd="0" presId="urn:microsoft.com/office/officeart/2018/5/layout/IconCircleLabelList"/>
    <dgm:cxn modelId="{69667391-0FA0-F448-9EAF-7F81F54A16C4}" type="presParOf" srcId="{94B1B663-4D43-42DE-9C61-00047A692A4A}" destId="{C3A1AFFD-1E55-4456-A994-B2C661D9F2B3}" srcOrd="6" destOrd="0" presId="urn:microsoft.com/office/officeart/2018/5/layout/IconCircleLabelList"/>
    <dgm:cxn modelId="{6F3C2B40-B8EC-A343-A252-0C709CC8A589}" type="presParOf" srcId="{C3A1AFFD-1E55-4456-A994-B2C661D9F2B3}" destId="{BE2C943F-237D-4A8A-8494-B4D0DAD6EFFD}" srcOrd="0" destOrd="0" presId="urn:microsoft.com/office/officeart/2018/5/layout/IconCircleLabelList"/>
    <dgm:cxn modelId="{C2F16820-C5F4-E54F-A3F8-707A7F4DCFCF}" type="presParOf" srcId="{C3A1AFFD-1E55-4456-A994-B2C661D9F2B3}" destId="{86B890E1-CA81-42C7-851E-44BC6112C290}" srcOrd="1" destOrd="0" presId="urn:microsoft.com/office/officeart/2018/5/layout/IconCircleLabelList"/>
    <dgm:cxn modelId="{59794552-CCFB-F542-8A0C-D77918AA7010}" type="presParOf" srcId="{C3A1AFFD-1E55-4456-A994-B2C661D9F2B3}" destId="{C679925F-A0B2-4A2D-A5D4-A63B47A508A7}" srcOrd="2" destOrd="0" presId="urn:microsoft.com/office/officeart/2018/5/layout/IconCircleLabelList"/>
    <dgm:cxn modelId="{E201B3C8-AF08-3C43-BF1F-08570849C640}" type="presParOf" srcId="{C3A1AFFD-1E55-4456-A994-B2C661D9F2B3}" destId="{795AEDC3-1ED2-4E8D-8F8D-726C6E653AB6}" srcOrd="3" destOrd="0" presId="urn:microsoft.com/office/officeart/2018/5/layout/IconCircleLabelList"/>
    <dgm:cxn modelId="{3EADFBA9-6991-2F43-B134-520609282E3D}" type="presParOf" srcId="{94B1B663-4D43-42DE-9C61-00047A692A4A}" destId="{B3458902-E608-459C-B391-52A753BD9182}" srcOrd="7" destOrd="0" presId="urn:microsoft.com/office/officeart/2018/5/layout/IconCircleLabelList"/>
    <dgm:cxn modelId="{96575A66-6581-8E48-AC41-2EFAEE424E59}" type="presParOf" srcId="{94B1B663-4D43-42DE-9C61-00047A692A4A}" destId="{E13489DB-7DA6-4C2A-B8ED-C8E172FD044C}" srcOrd="8" destOrd="0" presId="urn:microsoft.com/office/officeart/2018/5/layout/IconCircleLabelList"/>
    <dgm:cxn modelId="{7BF82AFE-BDC3-D641-AE91-38605790EC55}" type="presParOf" srcId="{E13489DB-7DA6-4C2A-B8ED-C8E172FD044C}" destId="{79404DE1-C66C-44AB-8112-BBCD07216DA2}" srcOrd="0" destOrd="0" presId="urn:microsoft.com/office/officeart/2018/5/layout/IconCircleLabelList"/>
    <dgm:cxn modelId="{932BFEEC-B13F-2540-90C0-443FB961CB3C}" type="presParOf" srcId="{E13489DB-7DA6-4C2A-B8ED-C8E172FD044C}" destId="{D1B36A38-82B2-431D-BFAB-7A6B35C33047}" srcOrd="1" destOrd="0" presId="urn:microsoft.com/office/officeart/2018/5/layout/IconCircleLabelList"/>
    <dgm:cxn modelId="{4F2D3EEA-1894-8942-BFC5-86EEE6A26294}" type="presParOf" srcId="{E13489DB-7DA6-4C2A-B8ED-C8E172FD044C}" destId="{11591636-9C7B-49B1-91F0-A6330260E360}" srcOrd="2" destOrd="0" presId="urn:microsoft.com/office/officeart/2018/5/layout/IconCircleLabelList"/>
    <dgm:cxn modelId="{040C5846-D71E-9D4C-9ADC-9FFE4A018391}" type="presParOf" srcId="{E13489DB-7DA6-4C2A-B8ED-C8E172FD044C}" destId="{4497C088-F541-4398-8372-7B2C2F400A9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C201F-B7C4-4DA7-9D19-3375440EAB92}">
      <dsp:nvSpPr>
        <dsp:cNvPr id="0" name=""/>
        <dsp:cNvSpPr/>
      </dsp:nvSpPr>
      <dsp:spPr>
        <a:xfrm>
          <a:off x="1073627" y="1071077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DEF4B-435C-4766-AB5B-5383FA6B8111}">
      <dsp:nvSpPr>
        <dsp:cNvPr id="0" name=""/>
        <dsp:cNvSpPr/>
      </dsp:nvSpPr>
      <dsp:spPr>
        <a:xfrm>
          <a:off x="503727" y="2335260"/>
          <a:ext cx="2072362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What is a cluster computer?</a:t>
          </a:r>
          <a:endParaRPr lang="en-US" sz="2000" kern="1200" dirty="0"/>
        </a:p>
      </dsp:txBody>
      <dsp:txXfrm>
        <a:off x="503727" y="2335260"/>
        <a:ext cx="2072362" cy="945000"/>
      </dsp:txXfrm>
    </dsp:sp>
    <dsp:sp modelId="{3E98766F-2CB7-EC45-BAD1-733DDFA9951A}">
      <dsp:nvSpPr>
        <dsp:cNvPr id="0" name=""/>
        <dsp:cNvSpPr/>
      </dsp:nvSpPr>
      <dsp:spPr>
        <a:xfrm>
          <a:off x="3508653" y="1071077"/>
          <a:ext cx="932563" cy="93256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751E1-043E-234E-B056-D6010309F625}">
      <dsp:nvSpPr>
        <dsp:cNvPr id="0" name=""/>
        <dsp:cNvSpPr/>
      </dsp:nvSpPr>
      <dsp:spPr>
        <a:xfrm>
          <a:off x="2938753" y="2335260"/>
          <a:ext cx="2072362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Where to begin and how do I manage the work?</a:t>
          </a:r>
        </a:p>
      </dsp:txBody>
      <dsp:txXfrm>
        <a:off x="2938753" y="2335260"/>
        <a:ext cx="2072362" cy="945000"/>
      </dsp:txXfrm>
    </dsp:sp>
    <dsp:sp modelId="{CDF7080F-7E2E-4536-8D55-4E4C8D8328AE}">
      <dsp:nvSpPr>
        <dsp:cNvPr id="0" name=""/>
        <dsp:cNvSpPr/>
      </dsp:nvSpPr>
      <dsp:spPr>
        <a:xfrm>
          <a:off x="5943679" y="1071077"/>
          <a:ext cx="932563" cy="932563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DD0EF-ED95-4AFE-B514-009B4C842FB3}">
      <dsp:nvSpPr>
        <dsp:cNvPr id="0" name=""/>
        <dsp:cNvSpPr/>
      </dsp:nvSpPr>
      <dsp:spPr>
        <a:xfrm>
          <a:off x="5373779" y="2335260"/>
          <a:ext cx="2072362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How do I actually use snakemake?</a:t>
          </a:r>
          <a:endParaRPr lang="en-US" sz="2000" kern="1200" dirty="0"/>
        </a:p>
      </dsp:txBody>
      <dsp:txXfrm>
        <a:off x="5373779" y="2335260"/>
        <a:ext cx="2072362" cy="945000"/>
      </dsp:txXfrm>
    </dsp:sp>
    <dsp:sp modelId="{266D773C-A59A-4CCC-837D-A717C4678B0D}">
      <dsp:nvSpPr>
        <dsp:cNvPr id="0" name=""/>
        <dsp:cNvSpPr/>
      </dsp:nvSpPr>
      <dsp:spPr>
        <a:xfrm>
          <a:off x="8444057" y="1071077"/>
          <a:ext cx="932563" cy="932563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12764-0A4B-42BB-8CCE-4B7FDD69D6D4}">
      <dsp:nvSpPr>
        <dsp:cNvPr id="0" name=""/>
        <dsp:cNvSpPr/>
      </dsp:nvSpPr>
      <dsp:spPr>
        <a:xfrm>
          <a:off x="7808805" y="2335260"/>
          <a:ext cx="2203066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SeqNado:</a:t>
          </a:r>
          <a:br>
            <a:rPr lang="en-GB" sz="2000" kern="1200" dirty="0"/>
          </a:br>
          <a:r>
            <a:rPr lang="en-GB" sz="2000" kern="1200" dirty="0"/>
            <a:t>An example of a snakemake pipeline</a:t>
          </a:r>
          <a:endParaRPr lang="en-US" sz="2000" kern="1200" dirty="0"/>
        </a:p>
      </dsp:txBody>
      <dsp:txXfrm>
        <a:off x="7808805" y="2335260"/>
        <a:ext cx="2203066" cy="94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EACAFC-A23E-4AD3-8181-FD8244D2341F}">
      <dsp:nvSpPr>
        <dsp:cNvPr id="0" name=""/>
        <dsp:cNvSpPr/>
      </dsp:nvSpPr>
      <dsp:spPr>
        <a:xfrm>
          <a:off x="478800" y="10956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FCC497-8371-469B-B977-EB5A8C2D9F55}">
      <dsp:nvSpPr>
        <dsp:cNvPr id="0" name=""/>
        <dsp:cNvSpPr/>
      </dsp:nvSpPr>
      <dsp:spPr>
        <a:xfrm>
          <a:off x="712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670CE-10D5-487F-BC03-20319519ADF9}">
      <dsp:nvSpPr>
        <dsp:cNvPr id="0" name=""/>
        <dsp:cNvSpPr/>
      </dsp:nvSpPr>
      <dsp:spPr>
        <a:xfrm>
          <a:off x="12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Installation</a:t>
          </a:r>
          <a:endParaRPr lang="en-GB" sz="2000" kern="1200"/>
        </a:p>
      </dsp:txBody>
      <dsp:txXfrm>
        <a:off x="127800" y="2535669"/>
        <a:ext cx="1800000" cy="720000"/>
      </dsp:txXfrm>
    </dsp:sp>
    <dsp:sp modelId="{962E0B95-AC5D-40BD-8C9D-4F2A5A8E6106}">
      <dsp:nvSpPr>
        <dsp:cNvPr id="0" name=""/>
        <dsp:cNvSpPr/>
      </dsp:nvSpPr>
      <dsp:spPr>
        <a:xfrm>
          <a:off x="2593800" y="10956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D02EA-F00B-44D2-978F-3CB5ACAF9B34}">
      <dsp:nvSpPr>
        <dsp:cNvPr id="0" name=""/>
        <dsp:cNvSpPr/>
      </dsp:nvSpPr>
      <dsp:spPr>
        <a:xfrm>
          <a:off x="2827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90CE33-B80F-41E0-9EE1-7ADEC9EC22BA}">
      <dsp:nvSpPr>
        <dsp:cNvPr id="0" name=""/>
        <dsp:cNvSpPr/>
      </dsp:nvSpPr>
      <dsp:spPr>
        <a:xfrm>
          <a:off x="224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Configuration</a:t>
          </a:r>
        </a:p>
      </dsp:txBody>
      <dsp:txXfrm>
        <a:off x="2242800" y="2535669"/>
        <a:ext cx="1800000" cy="720000"/>
      </dsp:txXfrm>
    </dsp:sp>
    <dsp:sp modelId="{F77BE735-2018-4B9C-93FA-980EF20E2E61}">
      <dsp:nvSpPr>
        <dsp:cNvPr id="0" name=""/>
        <dsp:cNvSpPr/>
      </dsp:nvSpPr>
      <dsp:spPr>
        <a:xfrm>
          <a:off x="4708800" y="10956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D912F8-5F0F-40B4-B8AE-908BBA6DA42A}">
      <dsp:nvSpPr>
        <dsp:cNvPr id="0" name=""/>
        <dsp:cNvSpPr/>
      </dsp:nvSpPr>
      <dsp:spPr>
        <a:xfrm>
          <a:off x="4942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39C3D-91CE-4F7E-A561-5C827CAF1244}">
      <dsp:nvSpPr>
        <dsp:cNvPr id="0" name=""/>
        <dsp:cNvSpPr/>
      </dsp:nvSpPr>
      <dsp:spPr>
        <a:xfrm>
          <a:off x="435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Design</a:t>
          </a:r>
        </a:p>
      </dsp:txBody>
      <dsp:txXfrm>
        <a:off x="4357800" y="2535669"/>
        <a:ext cx="1800000" cy="720000"/>
      </dsp:txXfrm>
    </dsp:sp>
    <dsp:sp modelId="{BE2C943F-237D-4A8A-8494-B4D0DAD6EFFD}">
      <dsp:nvSpPr>
        <dsp:cNvPr id="0" name=""/>
        <dsp:cNvSpPr/>
      </dsp:nvSpPr>
      <dsp:spPr>
        <a:xfrm>
          <a:off x="6823800" y="10956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B890E1-CA81-42C7-851E-44BC6112C290}">
      <dsp:nvSpPr>
        <dsp:cNvPr id="0" name=""/>
        <dsp:cNvSpPr/>
      </dsp:nvSpPr>
      <dsp:spPr>
        <a:xfrm>
          <a:off x="7057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AEDC3-1ED2-4E8D-8F8D-726C6E653AB6}">
      <dsp:nvSpPr>
        <dsp:cNvPr id="0" name=""/>
        <dsp:cNvSpPr/>
      </dsp:nvSpPr>
      <dsp:spPr>
        <a:xfrm>
          <a:off x="647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Run</a:t>
          </a:r>
        </a:p>
      </dsp:txBody>
      <dsp:txXfrm>
        <a:off x="6472800" y="2535669"/>
        <a:ext cx="1800000" cy="720000"/>
      </dsp:txXfrm>
    </dsp:sp>
    <dsp:sp modelId="{79404DE1-C66C-44AB-8112-BBCD07216DA2}">
      <dsp:nvSpPr>
        <dsp:cNvPr id="0" name=""/>
        <dsp:cNvSpPr/>
      </dsp:nvSpPr>
      <dsp:spPr>
        <a:xfrm>
          <a:off x="8938800" y="109566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36A38-82B2-431D-BFAB-7A6B35C33047}">
      <dsp:nvSpPr>
        <dsp:cNvPr id="0" name=""/>
        <dsp:cNvSpPr/>
      </dsp:nvSpPr>
      <dsp:spPr>
        <a:xfrm>
          <a:off x="9172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97C088-F541-4398-8372-7B2C2F400A9C}">
      <dsp:nvSpPr>
        <dsp:cNvPr id="0" name=""/>
        <dsp:cNvSpPr/>
      </dsp:nvSpPr>
      <dsp:spPr>
        <a:xfrm>
          <a:off x="858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Get output</a:t>
          </a:r>
        </a:p>
      </dsp:txBody>
      <dsp:txXfrm>
        <a:off x="8587800" y="2535669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3B067-FAB9-1C49-B54F-65F1DCA98D4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13142-3DB7-A246-AA32-CC5E51887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14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13142-3DB7-A246-AA32-CC5E51887A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50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13142-3DB7-A246-AA32-CC5E51887A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12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13142-3DB7-A246-AA32-CC5E51887A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4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512A-7EF6-814F-60D1-6D817C9B1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7725F-FCE6-4E9B-88F9-4BF728DEA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4D483-FC18-B40D-0E54-D217663C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56BC-6A5D-8843-8A1A-78253ADD6F7B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9EF59-52F6-4B82-045E-0A78D813D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39260-2618-F3B0-4A5B-489E5EE6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D5FB-A823-5943-9F4A-89DFAD06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44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EBCBE-5411-2397-8B43-ED3E25FA3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09675-5289-167F-BB74-ADD3CC9E0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39F56-68C0-6AFD-6ABC-24E53CD70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56BC-6A5D-8843-8A1A-78253ADD6F7B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C501F-AFDC-751F-0979-46694366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AEF6A-14FF-78D9-7F9A-BC7E21459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D5FB-A823-5943-9F4A-89DFAD06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8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98FE66-C8B5-0C02-B1D0-475CF5C90F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620004-B1CD-7065-11D3-574ED1F82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23B13-865F-0743-9450-EC21CC8F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56BC-6A5D-8843-8A1A-78253ADD6F7B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349CA-655A-851F-2DF9-0BD4D4C6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A612-2CAA-5C2E-19EE-A4F43242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D5FB-A823-5943-9F4A-89DFAD06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64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06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2DE91-E5B2-7BC5-6FB6-29FF58E5B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98DCD-29B8-CF4A-482B-B472B4ABA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04890-58B1-9460-84CC-10924173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56BC-6A5D-8843-8A1A-78253ADD6F7B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4326F-C816-EEB5-E7C2-0D29051DB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75697-CA1C-C1D0-3AE3-CBC9E05F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D5FB-A823-5943-9F4A-89DFAD06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24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C7AA-F486-DE24-8BFA-308EA5813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F3E97-60B4-2BA2-E129-785E50B76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A82E4-9B98-1599-74DC-45E81F38C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56BC-6A5D-8843-8A1A-78253ADD6F7B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6F3BC-FD36-A446-562B-E674E34E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0C34E-4B89-838A-D997-1266AE03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D5FB-A823-5943-9F4A-89DFAD06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27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EDC95-AD45-FBE0-6EE8-6A2A96F00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3D95-678F-FC86-B119-B9B58957C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509AFA-D481-E7AA-5311-4C8AB5085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67BBC-D644-887E-FA0C-39D37F148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56BC-6A5D-8843-8A1A-78253ADD6F7B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2CD63-F967-0646-85ED-1006EEA1A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E9292-21D8-2776-6AAA-78E8E2DC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D5FB-A823-5943-9F4A-89DFAD06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43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69B8-AFEE-D3C8-F6E2-B813CD73B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89B8F-0BC2-6364-0832-52C050096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254FA-7CDD-D80E-357E-D9AC2DAEA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BBAEE-9586-5B2D-D9BE-F2FE267FE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1BE566-B287-77E9-504B-3F059921A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1B6769-D76A-F876-399B-07A502B9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56BC-6A5D-8843-8A1A-78253ADD6F7B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16317E-E691-4A69-EF92-32C2E2B8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5CD2A2-FEC8-C017-4A9A-F6142849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D5FB-A823-5943-9F4A-89DFAD06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9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0202-386A-94C0-2888-A3380390A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5F4ECF-439D-C340-9715-336FA501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56BC-6A5D-8843-8A1A-78253ADD6F7B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7D333-8EA1-6CC6-55EF-1F176764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DC8BB-7CAF-C43A-168F-B4DF6F8E2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D5FB-A823-5943-9F4A-89DFAD06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9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4C760-2CE5-E56E-C3E8-545851A3F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56BC-6A5D-8843-8A1A-78253ADD6F7B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75471-CE18-264E-9C18-FE2AD3332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7E6E7-6597-AD41-2812-74C66410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D5FB-A823-5943-9F4A-89DFAD06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2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E180-8671-65E1-7C0B-66F606736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0AF6B-C5F9-D352-444D-845D6385F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C56FB-AD95-45DB-A092-6FB680240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7688-2981-2ABD-EF8A-FD7786D9C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56BC-6A5D-8843-8A1A-78253ADD6F7B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DFA43-688B-84F3-6A75-025D80F51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2B713-2D60-D2EE-DC67-40088964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D5FB-A823-5943-9F4A-89DFAD06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0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5C28-2AE5-6ECA-ECED-8F392EB7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D24AF4-FAF5-FE39-2169-E243009E7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8B5F0-31B8-E444-A906-2ED8ED0DA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4DC54-FA11-AA46-589C-13D9015C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56BC-6A5D-8843-8A1A-78253ADD6F7B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6E715-3CA8-E301-458B-3DDCC6C0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A6448-A44C-598B-C82D-363A3B5C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DD5FB-A823-5943-9F4A-89DFAD06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5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E7458A-2E3D-39F4-62FA-57737747F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E2913-C086-32F6-8D1A-B155F7F2C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11676-B5AC-90B8-836E-D3B604EDF0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A56BC-6A5D-8843-8A1A-78253ADD6F7B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993DD-9CBF-C101-7238-0D2E73DC6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910A6-5C4B-CA6D-ACE9-AA79FE0AE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DD5FB-A823-5943-9F4A-89DFAD06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23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hare.molbiol.ox.ac.uk/public/project/milne_group/cchahrou/GMS/snakemake.zi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hyperlink" Target="https://snakemake.readthedocs.i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2688/f1000research.29032.1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de.visualstudio.com/download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2019-5776-704C-603B-5FEDECC131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BMRC cluster &amp; snakemake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5E4AA-BDA8-F5A2-637E-D226DAB26C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Catherine Chahrour</a:t>
            </a:r>
          </a:p>
          <a:p>
            <a:r>
              <a:rPr lang="en-US" dirty="0"/>
              <a:t>19</a:t>
            </a:r>
            <a:r>
              <a:rPr lang="en-US" baseline="30000" dirty="0"/>
              <a:t>th</a:t>
            </a:r>
            <a:r>
              <a:rPr lang="en-US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236265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4E4C-5740-583B-DCB2-404A159D9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Many scripts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09162BA-BAF3-E78A-626C-17639E4A5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80DF654-D3C7-05A2-CDC5-39FACC2640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Customisation per sample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Error Isolation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Parallel Processing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Easy Debugging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Flexibility for job management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6BAE6A-019B-6B84-33A7-42CDB3253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Cons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0EE7F5-296C-AEDB-9AF7-5E42E5B2316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Management Overhead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Consistency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Resource Allocation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Repetitive Work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Complex Workflow</a:t>
            </a:r>
          </a:p>
        </p:txBody>
      </p:sp>
    </p:spTree>
    <p:extLst>
      <p:ext uri="{BB962C8B-B14F-4D97-AF65-F5344CB8AC3E}">
        <p14:creationId xmlns:p14="http://schemas.microsoft.com/office/powerpoint/2010/main" val="2072302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7D58E-C28A-81B1-B960-7FAD4EB0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Giant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16AE8-524F-6509-6446-5622A74B4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C1B5E-45E1-D85A-B20E-9919548E02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Uniformity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Simplicity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426156-034E-0373-2227-C998B34EF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F02F09-D4FE-F747-FCCB-5D0483B3CA6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Error Propagation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Single Point of Failure</a:t>
            </a:r>
          </a:p>
          <a:p>
            <a:r>
              <a:rPr lang="en-GB" dirty="0"/>
              <a:t>Resource Utilization</a:t>
            </a:r>
          </a:p>
        </p:txBody>
      </p:sp>
    </p:spTree>
    <p:extLst>
      <p:ext uri="{BB962C8B-B14F-4D97-AF65-F5344CB8AC3E}">
        <p14:creationId xmlns:p14="http://schemas.microsoft.com/office/powerpoint/2010/main" val="593315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0272-48F3-D1C6-3877-8DEA2DB71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Workflow management systems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E3EBB-5611-C53D-0032-94423C542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FF9124-322F-26AA-59B2-CC8CF9286B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Reproducibility</a:t>
            </a:r>
          </a:p>
          <a:p>
            <a:r>
              <a:rPr lang="en-GB" dirty="0"/>
              <a:t>Scalability</a:t>
            </a:r>
          </a:p>
          <a:p>
            <a:r>
              <a:rPr lang="en-GB" dirty="0"/>
              <a:t>Parallelisation</a:t>
            </a:r>
          </a:p>
          <a:p>
            <a:r>
              <a:rPr lang="en-GB" dirty="0"/>
              <a:t>Dependency Management</a:t>
            </a:r>
          </a:p>
          <a:p>
            <a:r>
              <a:rPr lang="en-GB" dirty="0"/>
              <a:t>Flexibility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6565C3-C467-BE93-B04C-012ECA60C2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Cons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5181A7-0AAE-D925-34E0-96DB3496B85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Learning Curve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Setup Overhead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Complexity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Debugging</a:t>
            </a:r>
          </a:p>
        </p:txBody>
      </p:sp>
      <p:pic>
        <p:nvPicPr>
          <p:cNvPr id="3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701BD628-77D2-3E43-1AF5-A102B5F3F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249" y="5282890"/>
            <a:ext cx="3543300" cy="1041400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CC66FA5-CB97-EFFF-5740-7D15F6B42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925" y="5429259"/>
            <a:ext cx="2717800" cy="80010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C6BD388C-E4B6-5ECC-1250-BDBEBED08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57" y="5429259"/>
            <a:ext cx="1955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12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8799-D354-4750-0FFE-52095F954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GNU Screen multiplexer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BF6C28-D975-7FCD-E7F3-38169B9160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Create a new screen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screen -S name</a:t>
            </a:r>
          </a:p>
          <a:p>
            <a:pPr marL="0" indent="0">
              <a:buNone/>
            </a:pPr>
            <a:endParaRPr lang="en-GB" sz="20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Leave the screen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ctrl(</a:t>
            </a:r>
            <a:r>
              <a:rPr lang="en-GB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cmd</a:t>
            </a:r>
            <a:r>
              <a:rPr lang="en-GB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)+ a d</a:t>
            </a:r>
          </a:p>
          <a:p>
            <a:pPr marL="0" indent="0">
              <a:buNone/>
            </a:pPr>
            <a:endParaRPr lang="en-GB" sz="20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Resume the screen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screen -r name</a:t>
            </a:r>
          </a:p>
          <a:p>
            <a:pPr marL="0" indent="0">
              <a:buNone/>
            </a:pPr>
            <a:endParaRPr lang="en-GB" sz="20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End the screen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ctrl(</a:t>
            </a:r>
            <a:r>
              <a:rPr lang="en-GB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cmd</a:t>
            </a:r>
            <a:r>
              <a:rPr lang="en-GB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)+d </a:t>
            </a:r>
          </a:p>
        </p:txBody>
      </p:sp>
      <p:pic>
        <p:nvPicPr>
          <p:cNvPr id="4108" name="Picture 12" descr="Generated by DALL·E">
            <a:extLst>
              <a:ext uri="{FF2B5EF4-FFF2-40B4-BE49-F238E27FC236}">
                <a16:creationId xmlns:a16="http://schemas.microsoft.com/office/drawing/2014/main" id="{3D4E3454-9F6F-6175-3BDD-22EFA49D6BF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43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4B5-1DD9-FFCF-609B-1078890E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Available software on BMRC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C8CF-A8E9-6A1A-D596-C8F7789D0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Aptos" panose="020B000402020202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Find a module: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avail </a:t>
            </a:r>
            <a:r>
              <a:rPr lang="en-GB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Anaconda</a:t>
            </a:r>
          </a:p>
          <a:p>
            <a:pPr marL="0" indent="0">
              <a:buNone/>
            </a:pPr>
            <a:endParaRPr lang="en-GB" sz="2000" dirty="0">
              <a:latin typeface="Aptos" panose="020B0004020202020204" pitchFamily="34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latin typeface="Aptos" panose="020B0004020202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Load a module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load </a:t>
            </a:r>
            <a:r>
              <a:rPr lang="en-GB" sz="2000" dirty="0">
                <a:solidFill>
                  <a:schemeClr val="accent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Anaconda3/2024.02-1</a:t>
            </a:r>
          </a:p>
        </p:txBody>
      </p:sp>
    </p:spTree>
    <p:extLst>
      <p:ext uri="{BB962C8B-B14F-4D97-AF65-F5344CB8AC3E}">
        <p14:creationId xmlns:p14="http://schemas.microsoft.com/office/powerpoint/2010/main" val="955844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E3AF-8F6C-B836-A2BB-C1291D70C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B9352-686B-5E53-5BDC-F120CF215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79" y="1297172"/>
            <a:ext cx="11066721" cy="519570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400" dirty="0">
                <a:latin typeface="Aptos" panose="020B0004020202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Retrieve the workflow scripts</a:t>
            </a:r>
          </a:p>
          <a:p>
            <a:pPr marL="0" indent="0" algn="ctr">
              <a:buNone/>
            </a:pPr>
            <a:r>
              <a:rPr lang="en-US" sz="14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wget</a:t>
            </a:r>
            <a:r>
              <a:rPr lang="en-US" sz="14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https://datashare.molbiol.ox.ac.uk/public/project/milne_group/cchahrou/GMS/snakemake.zip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ctr">
              <a:buNone/>
            </a:pPr>
            <a:endParaRPr lang="en-US" sz="1400" dirty="0">
              <a:latin typeface="Aptos" panose="020B0004020202020204" pitchFamily="34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ctr">
              <a:buNone/>
            </a:pPr>
            <a:r>
              <a:rPr lang="en-US" sz="1400" dirty="0">
                <a:latin typeface="Aptos" panose="020B0004020202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Unzip them: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unzip </a:t>
            </a:r>
            <a:r>
              <a:rPr lang="en-US" sz="14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snakemake.zip</a:t>
            </a:r>
            <a:endParaRPr lang="en-GB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ctr">
              <a:buNone/>
            </a:pPr>
            <a:endParaRPr lang="en-GB" sz="1400" dirty="0">
              <a:latin typeface="Aptos" panose="020B0004020202020204" pitchFamily="34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ctr">
              <a:buNone/>
            </a:pPr>
            <a:r>
              <a:rPr lang="en-GB" sz="1400" dirty="0">
                <a:latin typeface="Aptos" panose="020B0004020202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Change directory </a:t>
            </a:r>
          </a:p>
          <a:p>
            <a:pPr marL="0" indent="0" algn="ctr">
              <a:buNone/>
            </a:pPr>
            <a:r>
              <a:rPr lang="en-GB" sz="14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snakemake</a:t>
            </a:r>
          </a:p>
          <a:p>
            <a:pPr marL="0" indent="0" algn="ctr">
              <a:buNone/>
            </a:pPr>
            <a:endParaRPr lang="en-GB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ctr">
              <a:buNone/>
            </a:pPr>
            <a:r>
              <a:rPr lang="en-GB" sz="1400" dirty="0">
                <a:latin typeface="Aptos" panose="020B0004020202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Create and activate the </a:t>
            </a:r>
            <a:r>
              <a:rPr lang="en-GB" sz="1400" dirty="0" err="1">
                <a:latin typeface="Aptos" panose="020B0004020202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GB" sz="1400" dirty="0">
                <a:latin typeface="Aptos" panose="020B0004020202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 environment</a:t>
            </a:r>
          </a:p>
          <a:p>
            <a:pPr marL="0" indent="0" algn="ctr">
              <a:buNone/>
            </a:pPr>
            <a:r>
              <a:rPr lang="en-GB" sz="14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GB" sz="14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env create -f </a:t>
            </a:r>
            <a:r>
              <a:rPr lang="en-GB" sz="14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conda_env</a:t>
            </a:r>
            <a:r>
              <a:rPr lang="en-GB" sz="14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4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gms_cluster.yml</a:t>
            </a:r>
            <a:endParaRPr lang="en-GB" sz="14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ctr">
              <a:buNone/>
            </a:pPr>
            <a:endParaRPr lang="en-GB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ctr">
              <a:buNone/>
            </a:pPr>
            <a:r>
              <a:rPr lang="en-GB" sz="1400" dirty="0">
                <a:latin typeface="Aptos" panose="020B0004020202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Run the workflow in a screen</a:t>
            </a:r>
          </a:p>
          <a:p>
            <a:pPr marL="0" indent="0" algn="ctr">
              <a:buNone/>
            </a:pPr>
            <a:r>
              <a:rPr lang="en-GB" sz="14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screen –S cluster</a:t>
            </a:r>
          </a:p>
          <a:p>
            <a:pPr marL="0" indent="0" algn="ctr">
              <a:buNone/>
            </a:pPr>
            <a:r>
              <a:rPr lang="en-GB" sz="14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 activate </a:t>
            </a:r>
            <a:r>
              <a:rPr lang="en-GB" sz="14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gms_cluster</a:t>
            </a:r>
            <a:endParaRPr lang="en-GB" sz="14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ctr">
              <a:buNone/>
            </a:pPr>
            <a:r>
              <a:rPr lang="en-US" sz="14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snakemake -s </a:t>
            </a:r>
            <a:r>
              <a:rPr lang="en-US" sz="14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Snakefile</a:t>
            </a:r>
            <a:r>
              <a:rPr lang="en-US" sz="14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--cores 1 --profile profile/slurm --slurm -j 2</a:t>
            </a:r>
          </a:p>
          <a:p>
            <a:pPr marL="0" indent="0" algn="ctr">
              <a:buNone/>
            </a:pP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ctr">
              <a:buNone/>
            </a:pP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73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DCE9E-6BE2-C997-CE8C-E2B35A3B8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Snakemake</a:t>
            </a:r>
            <a:endParaRPr lang="en-US" dirty="0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AB5558F-B6F3-0AEB-FC0F-1910DC321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63" y="1955800"/>
            <a:ext cx="2654300" cy="2946400"/>
          </a:xfrm>
          <a:prstGeom prst="rect">
            <a:avLst/>
          </a:prstGeom>
        </p:spPr>
      </p:pic>
      <p:pic>
        <p:nvPicPr>
          <p:cNvPr id="13" name="Picture 1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48241841-D2BC-3DF6-7D1B-FCCB9F71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21" y="3013551"/>
            <a:ext cx="6781800" cy="3340100"/>
          </a:xfrm>
          <a:prstGeom prst="rect">
            <a:avLst/>
          </a:prstGeom>
        </p:spPr>
      </p:pic>
      <p:pic>
        <p:nvPicPr>
          <p:cNvPr id="15" name="Picture 1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8D96F767-84B0-DA0A-ED33-EFD427B18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021" y="1115409"/>
            <a:ext cx="7772400" cy="16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84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F7229-AECD-DEC9-76E4-36B6A5C57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Snakemake 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C8AB24-0C6A-E04B-4D55-925A92455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0849" y="2133835"/>
            <a:ext cx="4140564" cy="1886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CB5163-2DB9-F73C-D213-BDAB2256D5D0}"/>
              </a:ext>
            </a:extLst>
          </p:cNvPr>
          <p:cNvSpPr txBox="1"/>
          <p:nvPr/>
        </p:nvSpPr>
        <p:spPr>
          <a:xfrm>
            <a:off x="4025718" y="4463511"/>
            <a:ext cx="4140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output/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Logs = .snakemake/logs</a:t>
            </a:r>
          </a:p>
        </p:txBody>
      </p:sp>
    </p:spTree>
    <p:extLst>
      <p:ext uri="{BB962C8B-B14F-4D97-AF65-F5344CB8AC3E}">
        <p14:creationId xmlns:p14="http://schemas.microsoft.com/office/powerpoint/2010/main" val="2842031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18E9-D561-DA32-0793-9B3BE44A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Snakemake</a:t>
            </a:r>
            <a:r>
              <a:rPr lang="en-US" dirty="0"/>
              <a:t> all the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5780F-BA8D-173D-DABA-964DA160A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5541335" cy="2747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https://snakemake.readthedocs.io/</a:t>
            </a:r>
            <a:r>
              <a:rPr lang="en-US" dirty="0"/>
              <a:t> </a:t>
            </a:r>
          </a:p>
        </p:txBody>
      </p:sp>
      <p:pic>
        <p:nvPicPr>
          <p:cNvPr id="1026" name="Picture 2" descr="All The Things GIFs | Tenor">
            <a:extLst>
              <a:ext uri="{FF2B5EF4-FFF2-40B4-BE49-F238E27FC236}">
                <a16:creationId xmlns:a16="http://schemas.microsoft.com/office/drawing/2014/main" id="{925B8804-5447-9A5A-60E5-7C8B14521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1825625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682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5A19A5A-5606-8269-94E6-107AEBCE6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7552" y="238744"/>
            <a:ext cx="8276896" cy="6380512"/>
          </a:xfrm>
        </p:spPr>
        <p:txBody>
          <a:bodyPr>
            <a:noAutofit/>
          </a:bodyPr>
          <a:lstStyle/>
          <a:p>
            <a:pPr algn="l">
              <a:lnSpc>
                <a:spcPts val="1350"/>
              </a:lnSpc>
            </a:pP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/$$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| $$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/$$$$$$$  /$$$$$$   /$$$$$$  /$$$$$$$   /$$$$$$   /$$$$$$$  /$$$$$$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/$$_____/ /$$__  $$ /$$__  $$| $$__  $$ |</a:t>
            </a:r>
            <a:r>
              <a:rPr lang="en-GB" sz="1400" i="1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  $$ /$$__  $$ /$$__  $$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|  $$$$$$ | $$$$$$$$| $$  \ $$| $$  \ $$  /$$$$$$$| $$  | $$| $$  \ $$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\____  $$| $$_____/| $$  | $$| $$  | $$ /$$__  $$| $$  | $$| $$  | $$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/$$$$$$$/|  $$$$$$$|  $$$$$$$| $$  | $$|  $$$$$$$|  $$$$$$$|  $$$$$$/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|</a:t>
            </a:r>
            <a:r>
              <a:rPr lang="en-GB" sz="1400" i="1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_____/  \_______/ \____  $$|__/  |__/ \_______/ \_______/ \______/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| $$                              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| $$                              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|__/                              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./@@/               &amp;@@.                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.@@@                        %@@,             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#@@*    /@@              @@&amp;   .@@@            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,@@@  &amp;@@                   /@@ .@@@            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%@@&amp;#@&amp;  *@.            @/ .@@%@@@.            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.@@@@@,@@  &amp;@@@@@@@/ ,@@@@@@@@//             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@@/#@@@@@@%//#&amp;@@@@@@&amp;, #@@/              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%@@@./&amp;@%/,.,/#&amp;@@@@@&amp;,  /              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@@//@@@@&amp;/.       .#@@@%               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@@@@/  ./&amp;@@@@@@#,  /                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&amp;@@@@@@@&amp;%&amp;@@@@@                 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#@@%                              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&amp;# *@@@@@@@,                      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@@@@@@@@                        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.@@@&amp;%#/                          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.*  ./.                            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/@@%                              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%                                       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solidFill>
                <a:srgbClr val="92D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35B993-19E2-630E-173A-698E7290B66C}"/>
              </a:ext>
            </a:extLst>
          </p:cNvPr>
          <p:cNvSpPr txBox="1"/>
          <p:nvPr/>
        </p:nvSpPr>
        <p:spPr>
          <a:xfrm>
            <a:off x="8204365" y="6342257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Alastair Smith and Catherine Chahrour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34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57B7-0975-C776-290A-0A839495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800" dirty="0"/>
              <a:t>Workshop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DFCCA0-2164-5EE2-2952-7052B4733E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880101"/>
              </p:ext>
            </p:extLst>
          </p:nvPr>
        </p:nvGraphicFramePr>
        <p:xfrm>
          <a:off x="992747" y="187070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611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7AFE8-1977-6FF4-D332-36D288E6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SeqNado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65FFA-7466-5291-A954-46681F7F0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400" b="0" i="0" dirty="0">
                <a:effectLst/>
                <a:latin typeface="-apple-system"/>
              </a:rPr>
              <a:t>Pipeline based on </a:t>
            </a:r>
            <a:r>
              <a:rPr lang="en-GB" sz="2400" b="0" i="0" dirty="0" err="1">
                <a:effectLst/>
                <a:latin typeface="-apple-system"/>
              </a:rPr>
              <a:t>snakemake</a:t>
            </a:r>
            <a:r>
              <a:rPr lang="en-GB" sz="2400" b="0" i="0" dirty="0">
                <a:effectLst/>
                <a:latin typeface="-apple-system"/>
              </a:rPr>
              <a:t> to process (so far…):</a:t>
            </a:r>
          </a:p>
          <a:p>
            <a:pPr lvl="1"/>
            <a:r>
              <a:rPr lang="en-GB" b="0" i="0" dirty="0" err="1">
                <a:effectLst/>
                <a:latin typeface="-apple-system"/>
              </a:rPr>
              <a:t>ChIP-seq</a:t>
            </a:r>
            <a:r>
              <a:rPr lang="en-GB" b="0" i="0" dirty="0">
                <a:effectLst/>
                <a:latin typeface="-apple-system"/>
              </a:rPr>
              <a:t>, </a:t>
            </a:r>
          </a:p>
          <a:p>
            <a:pPr lvl="1"/>
            <a:r>
              <a:rPr lang="en-GB" b="0" i="0" dirty="0">
                <a:effectLst/>
                <a:latin typeface="-apple-system"/>
              </a:rPr>
              <a:t>ATAC-</a:t>
            </a:r>
            <a:r>
              <a:rPr lang="en-GB" b="0" i="0" dirty="0" err="1">
                <a:effectLst/>
                <a:latin typeface="-apple-system"/>
              </a:rPr>
              <a:t>seq</a:t>
            </a:r>
            <a:r>
              <a:rPr lang="en-GB" b="0" i="0" dirty="0">
                <a:effectLst/>
                <a:latin typeface="-apple-system"/>
              </a:rPr>
              <a:t>, </a:t>
            </a:r>
          </a:p>
          <a:p>
            <a:pPr lvl="1"/>
            <a:r>
              <a:rPr lang="en-GB" b="0" i="0" dirty="0">
                <a:effectLst/>
                <a:latin typeface="-apple-system"/>
              </a:rPr>
              <a:t>RNA-</a:t>
            </a:r>
            <a:r>
              <a:rPr lang="en-GB" b="0" i="0" dirty="0" err="1">
                <a:effectLst/>
                <a:latin typeface="-apple-system"/>
              </a:rPr>
              <a:t>seq</a:t>
            </a:r>
            <a:r>
              <a:rPr lang="en-GB" b="0" i="0" dirty="0">
                <a:effectLst/>
                <a:latin typeface="-apple-system"/>
              </a:rPr>
              <a:t> </a:t>
            </a:r>
          </a:p>
          <a:p>
            <a:pPr lvl="1"/>
            <a:r>
              <a:rPr lang="en-GB" b="0" i="0" dirty="0">
                <a:effectLst/>
                <a:latin typeface="-apple-system"/>
              </a:rPr>
              <a:t>SNP calling - short read WGS data</a:t>
            </a:r>
            <a:endParaRPr lang="en-US" dirty="0"/>
          </a:p>
          <a:p>
            <a:endParaRPr lang="en-US" sz="2400" dirty="0"/>
          </a:p>
          <a:p>
            <a:r>
              <a:rPr lang="en-US" sz="2400" dirty="0"/>
              <a:t>Based on the snakemake</a:t>
            </a:r>
            <a:r>
              <a:rPr lang="en-US" sz="2400" baseline="30000" dirty="0"/>
              <a:t>1</a:t>
            </a:r>
            <a:r>
              <a:rPr lang="en-US" sz="2400" dirty="0"/>
              <a:t> workflow management system - reproducible and scalable</a:t>
            </a:r>
          </a:p>
          <a:p>
            <a:r>
              <a:rPr lang="en-US" sz="2400" dirty="0"/>
              <a:t>Uses singularity container – simple, portable and reproducible</a:t>
            </a:r>
          </a:p>
          <a:p>
            <a:r>
              <a:rPr lang="en-US" sz="2400" dirty="0"/>
              <a:t>Runs analysis in parallel for each sample</a:t>
            </a:r>
          </a:p>
          <a:p>
            <a:r>
              <a:rPr lang="en-US" sz="2400" dirty="0"/>
              <a:t>Extendable</a:t>
            </a:r>
          </a:p>
          <a:p>
            <a:r>
              <a:rPr lang="en-US" sz="2400" dirty="0"/>
              <a:t>Still in development and needs testing</a:t>
            </a:r>
          </a:p>
          <a:p>
            <a:pPr marL="0" indent="0">
              <a:buNone/>
            </a:pPr>
            <a:r>
              <a:rPr lang="en-US" sz="900" dirty="0"/>
              <a:t>1. </a:t>
            </a:r>
            <a:r>
              <a:rPr lang="en-GB" sz="900" b="0" i="0" u="sng" dirty="0">
                <a:solidFill>
                  <a:srgbClr val="039475"/>
                </a:solidFill>
                <a:effectLst/>
                <a:latin typeface="Lato" panose="020F0502020204030204" pitchFamily="34" charset="0"/>
                <a:hlinkClick r:id="rId2"/>
              </a:rPr>
              <a:t>Mölder, F., et al, 2021. Sustainable data analysis with Snakemake. F1000Res 10, 33.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29675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6A39F-DA77-78B6-11DA-00586E867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does </a:t>
            </a:r>
            <a:r>
              <a:rPr lang="en-US" dirty="0" err="1"/>
              <a:t>SeqNado</a:t>
            </a:r>
            <a:r>
              <a:rPr lang="en-US" dirty="0"/>
              <a:t> do?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A6D9938-D1D7-818A-BDD7-FF833DD1835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18644" y="1569713"/>
          <a:ext cx="10754712" cy="4923162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011689181"/>
                    </a:ext>
                  </a:extLst>
                </a:gridCol>
                <a:gridCol w="2231478">
                  <a:extLst>
                    <a:ext uri="{9D8B030D-6E8A-4147-A177-3AD203B41FA5}">
                      <a16:colId xmlns:a16="http://schemas.microsoft.com/office/drawing/2014/main" val="2969335722"/>
                    </a:ext>
                  </a:extLst>
                </a:gridCol>
                <a:gridCol w="2231478">
                  <a:extLst>
                    <a:ext uri="{9D8B030D-6E8A-4147-A177-3AD203B41FA5}">
                      <a16:colId xmlns:a16="http://schemas.microsoft.com/office/drawing/2014/main" val="504724727"/>
                    </a:ext>
                  </a:extLst>
                </a:gridCol>
                <a:gridCol w="2231478">
                  <a:extLst>
                    <a:ext uri="{9D8B030D-6E8A-4147-A177-3AD203B41FA5}">
                      <a16:colId xmlns:a16="http://schemas.microsoft.com/office/drawing/2014/main" val="1245999857"/>
                    </a:ext>
                  </a:extLst>
                </a:gridCol>
                <a:gridCol w="2231478">
                  <a:extLst>
                    <a:ext uri="{9D8B030D-6E8A-4147-A177-3AD203B41FA5}">
                      <a16:colId xmlns:a16="http://schemas.microsoft.com/office/drawing/2014/main" val="192494219"/>
                    </a:ext>
                  </a:extLst>
                </a:gridCol>
              </a:tblGrid>
              <a:tr h="4286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SNP calling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71950"/>
                  </a:ext>
                </a:extLst>
              </a:tr>
              <a:tr h="739806">
                <a:tc>
                  <a:txBody>
                    <a:bodyPr/>
                    <a:lstStyle/>
                    <a:p>
                      <a:r>
                        <a:rPr lang="en-US" dirty="0"/>
                        <a:t>Pre-processing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Trims, QCs </a:t>
                      </a:r>
                      <a:r>
                        <a:rPr lang="en-US" dirty="0" err="1"/>
                        <a:t>fastq</a:t>
                      </a:r>
                      <a:r>
                        <a:rPr lang="en-US" dirty="0"/>
                        <a:t>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Trims, QCs </a:t>
                      </a:r>
                      <a:r>
                        <a:rPr lang="en-US" dirty="0" err="1"/>
                        <a:t>fastq</a:t>
                      </a:r>
                      <a:r>
                        <a:rPr lang="en-US" dirty="0"/>
                        <a:t> files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Trims, QCs </a:t>
                      </a:r>
                      <a:r>
                        <a:rPr lang="en-US" dirty="0" err="1"/>
                        <a:t>fastq</a:t>
                      </a:r>
                      <a:r>
                        <a:rPr lang="en-US" dirty="0"/>
                        <a:t> files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Trims, QCs </a:t>
                      </a:r>
                      <a:r>
                        <a:rPr lang="en-US" dirty="0" err="1"/>
                        <a:t>fastq</a:t>
                      </a:r>
                      <a:r>
                        <a:rPr lang="en-US" dirty="0"/>
                        <a:t> files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604039"/>
                  </a:ext>
                </a:extLst>
              </a:tr>
              <a:tr h="428619">
                <a:tc>
                  <a:txBody>
                    <a:bodyPr/>
                    <a:lstStyle/>
                    <a:p>
                      <a:r>
                        <a:rPr lang="en-US" dirty="0"/>
                        <a:t>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Bowtie2, removes blacklisted regions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Bowtie2, removes blacklisted regions,</a:t>
                      </a:r>
                    </a:p>
                    <a:p>
                      <a:r>
                        <a:rPr lang="en-US" dirty="0"/>
                        <a:t>Shifts reads for </a:t>
                      </a:r>
                      <a:r>
                        <a:rPr lang="en-US"/>
                        <a:t>tn5 insertion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STAR, removes blacklisted regions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Bowtie2, removes blacklisted regions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379503"/>
                  </a:ext>
                </a:extLst>
              </a:tr>
              <a:tr h="428619">
                <a:tc>
                  <a:txBody>
                    <a:bodyPr/>
                    <a:lstStyle/>
                    <a:p>
                      <a:r>
                        <a:rPr lang="en-US" dirty="0"/>
                        <a:t>Quantification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STAR, </a:t>
                      </a:r>
                      <a:r>
                        <a:rPr lang="en-US" dirty="0" err="1"/>
                        <a:t>feature_counts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134132"/>
                  </a:ext>
                </a:extLst>
              </a:tr>
              <a:tr h="428619">
                <a:tc>
                  <a:txBody>
                    <a:bodyPr/>
                    <a:lstStyle/>
                    <a:p>
                      <a:r>
                        <a:rPr lang="en-US" dirty="0"/>
                        <a:t>Peak calling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Macs2, </a:t>
                      </a:r>
                      <a:r>
                        <a:rPr lang="en-US" dirty="0" err="1"/>
                        <a:t>lanceotron</a:t>
                      </a:r>
                      <a:r>
                        <a:rPr lang="en-US" dirty="0"/>
                        <a:t>, homer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Macs2, </a:t>
                      </a:r>
                      <a:r>
                        <a:rPr lang="en-US" dirty="0" err="1"/>
                        <a:t>lanceotron</a:t>
                      </a:r>
                      <a:r>
                        <a:rPr lang="en-US" dirty="0"/>
                        <a:t>, homer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017767"/>
                  </a:ext>
                </a:extLst>
              </a:tr>
              <a:tr h="428619">
                <a:tc>
                  <a:txBody>
                    <a:bodyPr/>
                    <a:lstStyle/>
                    <a:p>
                      <a:r>
                        <a:rPr lang="en-US" dirty="0"/>
                        <a:t>Pile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US"/>
                        <a:t>eeptools</a:t>
                      </a:r>
                      <a:r>
                        <a:rPr lang="en-US" dirty="0"/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deeptools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deeptools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deeptools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15273"/>
                  </a:ext>
                </a:extLst>
              </a:tr>
              <a:tr h="428619">
                <a:tc>
                  <a:txBody>
                    <a:bodyPr/>
                    <a:lstStyle/>
                    <a:p>
                      <a:r>
                        <a:rPr lang="en-US" dirty="0"/>
                        <a:t>UCSC 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Generates UCSC hub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Generates UCSC hub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Generates UCSC hub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33029"/>
                  </a:ext>
                </a:extLst>
              </a:tr>
              <a:tr h="428619">
                <a:tc>
                  <a:txBody>
                    <a:bodyPr/>
                    <a:lstStyle/>
                    <a:p>
                      <a:r>
                        <a:rPr lang="en-US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Deeptools</a:t>
                      </a:r>
                      <a:r>
                        <a:rPr lang="en-US" dirty="0"/>
                        <a:t> heatmap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Deeptools</a:t>
                      </a:r>
                      <a:r>
                        <a:rPr lang="en-US" dirty="0"/>
                        <a:t> heatmap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DESeq2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604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753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4CC44-67D6-5A53-819B-883F3AD4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Steps to using </a:t>
            </a:r>
            <a:r>
              <a:rPr lang="en-US" sz="4400" dirty="0" err="1"/>
              <a:t>SeqNado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9A526B-F82E-1BDB-8392-75B73B29CC5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909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CAF9B-F0D2-E34F-E72C-F7C84C2E942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8849A-EBA3-351E-488B-35F563701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1. Create a </a:t>
            </a:r>
            <a:r>
              <a:rPr lang="en-GB" sz="2000" dirty="0" err="1"/>
              <a:t>conda</a:t>
            </a:r>
            <a:r>
              <a:rPr lang="en-GB" sz="2000" dirty="0"/>
              <a:t>/mamba environment and install ‘pip’:</a:t>
            </a:r>
          </a:p>
          <a:p>
            <a:pPr marL="0" indent="0" algn="ctr">
              <a:buNone/>
            </a:pPr>
            <a:r>
              <a:rPr lang="en-GB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GB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create -n </a:t>
            </a:r>
            <a:r>
              <a:rPr lang="en-GB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seqnado</a:t>
            </a:r>
            <a:r>
              <a:rPr lang="en-GB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pip </a:t>
            </a:r>
          </a:p>
          <a:p>
            <a:pPr marL="0" indent="0" algn="ctr">
              <a:buNone/>
            </a:pPr>
            <a:endParaRPr lang="en-GB" sz="2000" dirty="0">
              <a:solidFill>
                <a:schemeClr val="bg2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/>
              <a:t>2. Activate the environment:</a:t>
            </a:r>
          </a:p>
          <a:p>
            <a:pPr marL="0" indent="0" algn="ctr">
              <a:buNone/>
            </a:pPr>
            <a:r>
              <a:rPr lang="en-GB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GB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activate </a:t>
            </a:r>
            <a:r>
              <a:rPr lang="en-GB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seqnado</a:t>
            </a:r>
            <a:endParaRPr lang="en-GB" sz="20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ctr">
              <a:buNone/>
            </a:pPr>
            <a:endParaRPr lang="en-GB" sz="2000" dirty="0">
              <a:solidFill>
                <a:schemeClr val="bg2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/>
              <a:t>3. Install </a:t>
            </a:r>
            <a:r>
              <a:rPr lang="en-GB" sz="2000" dirty="0" err="1"/>
              <a:t>SeqNado</a:t>
            </a:r>
            <a:r>
              <a:rPr lang="en-GB" sz="2000" dirty="0"/>
              <a:t>: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 install </a:t>
            </a:r>
            <a:r>
              <a:rPr lang="en-GB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seqnado</a:t>
            </a:r>
            <a:endParaRPr lang="en-US" sz="20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Rectangle 6" descr="Tools">
            <a:extLst>
              <a:ext uri="{FF2B5EF4-FFF2-40B4-BE49-F238E27FC236}">
                <a16:creationId xmlns:a16="http://schemas.microsoft.com/office/drawing/2014/main" id="{30E62495-12F4-DF44-F129-54259888131B}"/>
              </a:ext>
            </a:extLst>
          </p:cNvPr>
          <p:cNvSpPr/>
          <p:nvPr/>
        </p:nvSpPr>
        <p:spPr>
          <a:xfrm>
            <a:off x="1145938" y="712906"/>
            <a:ext cx="630000" cy="63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729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F2B78-A461-E2E2-E4F3-7014EDBFCF0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65000"/>
            </a:schemeClr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73632-3CCB-8E1B-68A1-9BFE9EFF0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Creates Project directory containing </a:t>
            </a:r>
            <a:r>
              <a:rPr lang="en-US" sz="2000" dirty="0" err="1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config.yaml</a:t>
            </a:r>
            <a:r>
              <a:rPr lang="en-US" sz="20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file </a:t>
            </a: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ctr">
              <a:buNone/>
            </a:pPr>
            <a:r>
              <a:rPr lang="en-US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seqnado</a:t>
            </a:r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-config </a:t>
            </a:r>
            <a:r>
              <a:rPr lang="en-US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rna</a:t>
            </a:r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# or </a:t>
            </a:r>
            <a:r>
              <a:rPr lang="en-US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atac</a:t>
            </a:r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/chip/</a:t>
            </a:r>
            <a:r>
              <a:rPr lang="en-US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snp</a:t>
            </a:r>
            <a:endParaRPr lang="en-US" sz="2000" dirty="0">
              <a:latin typeface="Calibri" panose="020F0502020204030204" pitchFamily="34" charset="0"/>
              <a:ea typeface="Menlo" panose="020B0609030804020204" pitchFamily="49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Move to the newly created directory: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2023-04-04-example_project/</a:t>
            </a: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Info to have at hand: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chromosome_sizes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[path/to/hg38.chrom.sizes]: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indicies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[/databank/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igenomes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Homo_sapiens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/UCSC/hg38/Sequence/Bowtie2Index/genome]: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gtf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[/databank/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igenomes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Homo_sapiens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/UCSC/hg38/Annotation/Genes/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genes.gtf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blacklist [path/to/hg38-blacklist.v2.bed.gz]: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UCSC_hub_directory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[path/to/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publically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accessible location on the server]:</a:t>
            </a:r>
            <a:endParaRPr lang="en-US" sz="12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ectangle 5" descr="Gears">
            <a:extLst>
              <a:ext uri="{FF2B5EF4-FFF2-40B4-BE49-F238E27FC236}">
                <a16:creationId xmlns:a16="http://schemas.microsoft.com/office/drawing/2014/main" id="{BF254736-59E7-6910-CA19-B568DA3F1717}"/>
              </a:ext>
            </a:extLst>
          </p:cNvPr>
          <p:cNvSpPr/>
          <p:nvPr/>
        </p:nvSpPr>
        <p:spPr>
          <a:xfrm>
            <a:off x="1209000" y="712906"/>
            <a:ext cx="630000" cy="63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304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65C2F-7AC1-A09A-D80C-8A3331DFFCC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65000"/>
            </a:schemeClr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Link or move </a:t>
            </a:r>
            <a:r>
              <a:rPr lang="en-US" dirty="0" err="1">
                <a:solidFill>
                  <a:schemeClr val="bg1"/>
                </a:solidFill>
              </a:rPr>
              <a:t>fastq</a:t>
            </a:r>
            <a:r>
              <a:rPr lang="en-US" dirty="0">
                <a:solidFill>
                  <a:schemeClr val="bg1"/>
                </a:solidFill>
              </a:rPr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20606-4524-D205-9CDF-63A0275E99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1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2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ChIP-seq</a:t>
            </a:r>
            <a:endParaRPr lang="en-GB" sz="12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 samplename1_Antibody_R1.fastq.gz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 samplename1_Antibody_R2.fastq.gz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 samplename1_Input_1.fastq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 samplename1_Input_2.fastq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ATAC-</a:t>
            </a:r>
            <a:r>
              <a:rPr lang="en-GB" sz="12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seq</a:t>
            </a:r>
            <a:r>
              <a:rPr lang="en-GB" sz="12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 sample-name-1_R1.fastq.gz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 sample-name-1_R2.fastq.gz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 sample-name-1_1.fastq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 sample-name-1_2.fastq</a:t>
            </a:r>
            <a:endParaRPr lang="en-GB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RNA-</a:t>
            </a:r>
            <a:r>
              <a:rPr lang="en-GB" sz="12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seq</a:t>
            </a:r>
            <a:r>
              <a:rPr lang="en-GB" sz="12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 sample-name-1_R1.fastq.gz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 sample-name-1_R2.fastq.gz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 sample-name-1_1.fastq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 sample-name-1_2.fastq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105BF-3534-8E71-6EE6-BDB2CB342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9708" y="1825625"/>
            <a:ext cx="6584092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Move </a:t>
            </a:r>
            <a:r>
              <a:rPr lang="en-US" sz="2000" dirty="0" err="1"/>
              <a:t>fastq</a:t>
            </a:r>
            <a:r>
              <a:rPr lang="en-US" sz="2000" dirty="0"/>
              <a:t> files into </a:t>
            </a:r>
            <a:r>
              <a:rPr lang="en-US" sz="2000" dirty="0" err="1"/>
              <a:t>fastq</a:t>
            </a:r>
            <a:r>
              <a:rPr lang="en-US" sz="2000" dirty="0"/>
              <a:t>/</a:t>
            </a:r>
          </a:p>
          <a:p>
            <a:r>
              <a:rPr lang="en-US" sz="2000" dirty="0"/>
              <a:t>Symbolic links with full path including /</a:t>
            </a:r>
            <a:r>
              <a:rPr lang="en-US" sz="2000" dirty="0" err="1"/>
              <a:t>ceph</a:t>
            </a:r>
            <a:endParaRPr lang="en-US" sz="2000" dirty="0"/>
          </a:p>
          <a:p>
            <a:r>
              <a:rPr lang="en-US" sz="2000" dirty="0"/>
              <a:t>Concatenate lanes</a:t>
            </a:r>
          </a:p>
          <a:p>
            <a:r>
              <a:rPr lang="en-US" sz="2000" dirty="0"/>
              <a:t>Careful file-naming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sp>
        <p:nvSpPr>
          <p:cNvPr id="5" name="Rectangle 4" descr="Gears">
            <a:extLst>
              <a:ext uri="{FF2B5EF4-FFF2-40B4-BE49-F238E27FC236}">
                <a16:creationId xmlns:a16="http://schemas.microsoft.com/office/drawing/2014/main" id="{FEAD63B7-C542-5B89-E923-D3037A085E7B}"/>
              </a:ext>
            </a:extLst>
          </p:cNvPr>
          <p:cNvSpPr/>
          <p:nvPr/>
        </p:nvSpPr>
        <p:spPr>
          <a:xfrm>
            <a:off x="1209000" y="712906"/>
            <a:ext cx="630000" cy="63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368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C032-D898-436C-C50C-4645ED20B55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7448F-7D58-BEC8-D08B-646D8F8F3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Creates </a:t>
            </a:r>
            <a:r>
              <a:rPr lang="en-US" sz="2000" dirty="0" err="1"/>
              <a:t>design.csv</a:t>
            </a:r>
            <a:r>
              <a:rPr lang="en-US" sz="2000" dirty="0"/>
              <a:t> file based on contents of </a:t>
            </a:r>
            <a:r>
              <a:rPr lang="en-US" sz="2000" dirty="0" err="1"/>
              <a:t>fastq</a:t>
            </a:r>
            <a:r>
              <a:rPr lang="en-US" sz="2000" dirty="0"/>
              <a:t> folder</a:t>
            </a: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ctr">
              <a:buNone/>
            </a:pPr>
            <a:r>
              <a:rPr lang="en-US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seqnado</a:t>
            </a:r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-design </a:t>
            </a:r>
            <a:r>
              <a:rPr lang="en-US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rna</a:t>
            </a:r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fastq</a:t>
            </a:r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</a:t>
            </a:r>
            <a:r>
              <a:rPr lang="en-US" sz="20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# or </a:t>
            </a:r>
            <a:r>
              <a:rPr lang="en-US" sz="2000" dirty="0" err="1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atac</a:t>
            </a:r>
            <a:r>
              <a:rPr lang="en-US" sz="20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/chip/</a:t>
            </a:r>
            <a:r>
              <a:rPr lang="en-US" sz="2000" dirty="0" err="1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snp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Edit </a:t>
            </a:r>
            <a:r>
              <a:rPr lang="en-US" sz="2000" dirty="0" err="1"/>
              <a:t>design.csv</a:t>
            </a:r>
            <a:r>
              <a:rPr lang="en-US" sz="2000" dirty="0"/>
              <a:t> for RNA to add the columns: cell, treatment, replicate, deseq2 (must contain “control”)</a:t>
            </a:r>
          </a:p>
          <a:p>
            <a:pPr marL="0" indent="0" algn="ctr"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ectangle 5" descr="Clipboard Ticked with solid fill">
            <a:extLst>
              <a:ext uri="{FF2B5EF4-FFF2-40B4-BE49-F238E27FC236}">
                <a16:creationId xmlns:a16="http://schemas.microsoft.com/office/drawing/2014/main" id="{84E42B54-40B2-3233-2950-2F145AC0D9B9}"/>
              </a:ext>
            </a:extLst>
          </p:cNvPr>
          <p:cNvSpPr/>
          <p:nvPr/>
        </p:nvSpPr>
        <p:spPr>
          <a:xfrm>
            <a:off x="1212905" y="712906"/>
            <a:ext cx="630000" cy="630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42ACEA-D2E9-B5F5-63F4-91C558E6B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404" y="4576763"/>
            <a:ext cx="7048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60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9594D-F38C-C3B4-5B0D-8FC41567552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 </a:t>
            </a:r>
            <a:r>
              <a:rPr lang="en-US" dirty="0" err="1">
                <a:solidFill>
                  <a:schemeClr val="bg1"/>
                </a:solidFill>
              </a:rPr>
              <a:t>SeqNado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CAE59-B137-8B70-AFFD-CE7675463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seqnado</a:t>
            </a:r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</a:t>
            </a:r>
            <a:r>
              <a:rPr lang="en-US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atac|chip|rna|snp</a:t>
            </a:r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–c[INT] [PIPELINE_OPTIONS]...</a:t>
            </a:r>
          </a:p>
          <a:p>
            <a:pPr marL="0" indent="0" algn="ctr">
              <a:buNone/>
            </a:pPr>
            <a:r>
              <a:rPr lang="en-US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seqnado</a:t>
            </a:r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rna</a:t>
            </a:r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-c4 --preset ss</a:t>
            </a: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Required  Number of cores to use: -c, --cores 4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Options: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--preset [</a:t>
            </a:r>
            <a:r>
              <a:rPr lang="en-US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lc|ls|ss</a:t>
            </a:r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r>
              <a:rPr lang="en-US" sz="20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 </a:t>
            </a:r>
          </a:p>
          <a:p>
            <a:pPr marL="457200" lvl="1" indent="0">
              <a:buNone/>
            </a:pPr>
            <a:r>
              <a:rPr lang="en-US" sz="20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Pre-set </a:t>
            </a:r>
            <a:r>
              <a:rPr lang="en-US" sz="2000" dirty="0" err="1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snakemake</a:t>
            </a:r>
            <a:r>
              <a:rPr lang="en-US" sz="20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job profile to use for pipeline run:</a:t>
            </a:r>
          </a:p>
          <a:p>
            <a:pPr lvl="2"/>
            <a:r>
              <a:rPr lang="en-US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lc: local </a:t>
            </a:r>
            <a:r>
              <a:rPr lang="en-US" dirty="0" err="1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conda</a:t>
            </a:r>
            <a:r>
              <a:rPr lang="en-US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environment </a:t>
            </a:r>
          </a:p>
          <a:p>
            <a:pPr lvl="2"/>
            <a:r>
              <a:rPr lang="en-US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ls: local singularity environment </a:t>
            </a:r>
          </a:p>
          <a:p>
            <a:pPr lvl="2"/>
            <a:r>
              <a:rPr lang="en-US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ss: </a:t>
            </a:r>
            <a:r>
              <a:rPr lang="en-US" dirty="0" err="1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slurm</a:t>
            </a:r>
            <a:r>
              <a:rPr lang="en-US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singularity environment (runs jobs on cluster)</a:t>
            </a:r>
          </a:p>
          <a:p>
            <a:pPr marL="0" indent="0">
              <a:buNone/>
            </a:pPr>
            <a:r>
              <a:rPr lang="en-GB" sz="2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GB" sz="2000" b="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dag</a:t>
            </a:r>
            <a:r>
              <a:rPr lang="en-GB" sz="2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| dot -</a:t>
            </a:r>
            <a:r>
              <a:rPr lang="en-GB" sz="2000" b="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Tpng</a:t>
            </a:r>
            <a:r>
              <a:rPr lang="en-GB" sz="2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&gt; </a:t>
            </a:r>
            <a:r>
              <a:rPr lang="en-GB" sz="2000" b="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dag.png</a:t>
            </a:r>
            <a:endParaRPr lang="en-GB" sz="2000" b="0" dirty="0">
              <a:solidFill>
                <a:schemeClr val="accent1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en-US" sz="2000" dirty="0"/>
              <a:t>makes a graph of the pipeline: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Rectangle 3" descr="Run with solid fill">
            <a:extLst>
              <a:ext uri="{FF2B5EF4-FFF2-40B4-BE49-F238E27FC236}">
                <a16:creationId xmlns:a16="http://schemas.microsoft.com/office/drawing/2014/main" id="{6C7738F4-D308-76C7-020D-FF860D3BEA76}"/>
              </a:ext>
            </a:extLst>
          </p:cNvPr>
          <p:cNvSpPr/>
          <p:nvPr/>
        </p:nvSpPr>
        <p:spPr>
          <a:xfrm>
            <a:off x="1177469" y="712906"/>
            <a:ext cx="630000" cy="630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440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E563-D8EC-C832-B018-34D772F7ACB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033BA-8329-8FA5-D500-C105A0132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Seqnado</a:t>
            </a:r>
            <a:r>
              <a:rPr lang="en-US" sz="2000" dirty="0"/>
              <a:t> output files:</a:t>
            </a:r>
          </a:p>
          <a:p>
            <a:pPr marL="0" indent="0" algn="ctr">
              <a:buNone/>
            </a:pPr>
            <a:r>
              <a:rPr lang="en-US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Seqnado_output</a:t>
            </a:r>
            <a:endParaRPr lang="en-US" sz="20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/>
              <a:t>RNA-seq – deseq2 analysis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DESeq2_example_project.html</a:t>
            </a:r>
          </a:p>
          <a:p>
            <a:r>
              <a:rPr lang="en-US" sz="2000" dirty="0"/>
              <a:t>UCSC hub</a:t>
            </a:r>
          </a:p>
          <a:p>
            <a:pPr marL="914400" lvl="2" indent="0">
              <a:buNone/>
            </a:pPr>
            <a:r>
              <a:rPr lang="en-US" dirty="0"/>
              <a:t>Will be at the path in your </a:t>
            </a:r>
            <a:r>
              <a:rPr lang="en-US" dirty="0" err="1"/>
              <a:t>config_rna.yaml</a:t>
            </a:r>
            <a:r>
              <a:rPr lang="en-US" dirty="0"/>
              <a:t>:</a:t>
            </a:r>
          </a:p>
        </p:txBody>
      </p:sp>
      <p:sp>
        <p:nvSpPr>
          <p:cNvPr id="4" name="Rectangle 3" descr="Tick">
            <a:extLst>
              <a:ext uri="{FF2B5EF4-FFF2-40B4-BE49-F238E27FC236}">
                <a16:creationId xmlns:a16="http://schemas.microsoft.com/office/drawing/2014/main" id="{D97EEA59-B541-26FE-1D46-B354D230A35C}"/>
              </a:ext>
            </a:extLst>
          </p:cNvPr>
          <p:cNvSpPr/>
          <p:nvPr/>
        </p:nvSpPr>
        <p:spPr>
          <a:xfrm>
            <a:off x="1240531" y="712906"/>
            <a:ext cx="630000" cy="63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311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by DALL·E">
            <a:extLst>
              <a:ext uri="{FF2B5EF4-FFF2-40B4-BE49-F238E27FC236}">
                <a16:creationId xmlns:a16="http://schemas.microsoft.com/office/drawing/2014/main" id="{26DC17AB-C022-3799-1611-A2D323592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1397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CB6AA8D-552F-0D17-EF9D-8227E2C7E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VS Code and an easier life</a:t>
            </a:r>
          </a:p>
        </p:txBody>
      </p:sp>
    </p:spTree>
    <p:extLst>
      <p:ext uri="{BB962C8B-B14F-4D97-AF65-F5344CB8AC3E}">
        <p14:creationId xmlns:p14="http://schemas.microsoft.com/office/powerpoint/2010/main" val="3840442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Generated by DALL·E">
            <a:extLst>
              <a:ext uri="{FF2B5EF4-FFF2-40B4-BE49-F238E27FC236}">
                <a16:creationId xmlns:a16="http://schemas.microsoft.com/office/drawing/2014/main" id="{6C32F28E-C8F6-198F-3BA0-AADFAF22D7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" b="64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E54A9AE-A349-D601-7546-1DFC9E0D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864556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8F5D2-AE4D-2380-FC40-BE25E9A39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CA106-9519-6FF7-5C44-A8A501B4FA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2791" y="5751141"/>
            <a:ext cx="5933661" cy="5848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Log into BMRC using your credentials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F4C3A1F-9F03-D162-88F1-9EF84468A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5816134" y="1265885"/>
            <a:ext cx="1790613" cy="179061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mote - SSH">
            <a:extLst>
              <a:ext uri="{FF2B5EF4-FFF2-40B4-BE49-F238E27FC236}">
                <a16:creationId xmlns:a16="http://schemas.microsoft.com/office/drawing/2014/main" id="{F95B352B-39C2-BECA-8251-08DF916AF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59598" y="3153011"/>
            <a:ext cx="1880680" cy="1880680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54A550-786B-09AB-99A9-FA60DC0C6FD0}"/>
              </a:ext>
            </a:extLst>
          </p:cNvPr>
          <p:cNvSpPr txBox="1"/>
          <p:nvPr/>
        </p:nvSpPr>
        <p:spPr>
          <a:xfrm>
            <a:off x="516835" y="2081456"/>
            <a:ext cx="5181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Download and install</a:t>
            </a:r>
          </a:p>
          <a:p>
            <a:r>
              <a:rPr lang="en-GB" sz="2000" dirty="0">
                <a:hlinkClick r:id="rId4"/>
              </a:rPr>
              <a:t>https://code.visualstudio.com/download</a:t>
            </a:r>
            <a:endParaRPr lang="en-GB" sz="2000" dirty="0"/>
          </a:p>
          <a:p>
            <a:endParaRPr lang="en-GB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B8ECA-7891-72B4-A416-5AC02E752DA5}"/>
              </a:ext>
            </a:extLst>
          </p:cNvPr>
          <p:cNvSpPr txBox="1"/>
          <p:nvPr/>
        </p:nvSpPr>
        <p:spPr>
          <a:xfrm>
            <a:off x="1855869" y="390868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Install the extension </a:t>
            </a:r>
            <a:r>
              <a:rPr lang="en-GB" sz="2000" dirty="0">
                <a:solidFill>
                  <a:srgbClr val="FF0000"/>
                </a:solidFill>
                <a:highlight>
                  <a:srgbClr val="FFFF00"/>
                </a:highlight>
              </a:rPr>
              <a:t>Remote – SSH </a:t>
            </a:r>
            <a:r>
              <a:rPr lang="en-GB" sz="2000" dirty="0"/>
              <a:t>(secure shell)</a:t>
            </a:r>
          </a:p>
        </p:txBody>
      </p:sp>
    </p:spTree>
    <p:extLst>
      <p:ext uri="{BB962C8B-B14F-4D97-AF65-F5344CB8AC3E}">
        <p14:creationId xmlns:p14="http://schemas.microsoft.com/office/powerpoint/2010/main" val="4222221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969181-878F-8E69-F430-F712BBEBC989}"/>
              </a:ext>
            </a:extLst>
          </p:cNvPr>
          <p:cNvSpPr txBox="1"/>
          <p:nvPr/>
        </p:nvSpPr>
        <p:spPr>
          <a:xfrm>
            <a:off x="9884228" y="6030686"/>
            <a:ext cx="184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You’re welcome…</a:t>
            </a:r>
          </a:p>
        </p:txBody>
      </p:sp>
    </p:spTree>
    <p:extLst>
      <p:ext uri="{BB962C8B-B14F-4D97-AF65-F5344CB8AC3E}">
        <p14:creationId xmlns:p14="http://schemas.microsoft.com/office/powerpoint/2010/main" val="1766744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5937F6-8B15-E08F-F435-C4527295C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BMRC?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EBBB6B-1FB6-6B7E-6833-409690F30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cluster	</a:t>
            </a:r>
          </a:p>
        </p:txBody>
      </p:sp>
      <p:pic>
        <p:nvPicPr>
          <p:cNvPr id="2050" name="Picture 2" descr="High Performance Computing (HPC) on OpenStack: a few recommendations.">
            <a:extLst>
              <a:ext uri="{FF2B5EF4-FFF2-40B4-BE49-F238E27FC236}">
                <a16:creationId xmlns:a16="http://schemas.microsoft.com/office/drawing/2014/main" id="{F945A931-9F59-A49D-3938-7C462FE9AEE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788" y="2627247"/>
            <a:ext cx="5157787" cy="344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8A65AD-CADB-1DB6-6F93-015785E15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Compute nodes in a rack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711B7C0-4EBD-1D77-46B1-40CFA96F8E7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7385" y="2632542"/>
            <a:ext cx="5184827" cy="343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001073-AC48-574B-D1E5-364A859B4D6F}"/>
              </a:ext>
            </a:extLst>
          </p:cNvPr>
          <p:cNvSpPr/>
          <p:nvPr/>
        </p:nvSpPr>
        <p:spPr>
          <a:xfrm>
            <a:off x="8606870" y="3312302"/>
            <a:ext cx="268565" cy="7033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2B0F20-76CE-A5D5-D507-807015BA9DD3}"/>
              </a:ext>
            </a:extLst>
          </p:cNvPr>
          <p:cNvCxnSpPr/>
          <p:nvPr/>
        </p:nvCxnSpPr>
        <p:spPr>
          <a:xfrm flipH="1">
            <a:off x="8875435" y="2353141"/>
            <a:ext cx="1368403" cy="9591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A21D974-CAC9-50EA-FB05-8EE690E139C0}"/>
              </a:ext>
            </a:extLst>
          </p:cNvPr>
          <p:cNvSpPr txBox="1"/>
          <p:nvPr/>
        </p:nvSpPr>
        <p:spPr>
          <a:xfrm>
            <a:off x="9207944" y="6419983"/>
            <a:ext cx="170271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https://</a:t>
            </a:r>
            <a:r>
              <a:rPr lang="en-US" sz="400" dirty="0" err="1"/>
              <a:t>commons.wikimedia.org</a:t>
            </a:r>
            <a:r>
              <a:rPr lang="en-US" sz="400" dirty="0"/>
              <a:t>/wiki/</a:t>
            </a:r>
            <a:r>
              <a:rPr lang="en-US" sz="400" dirty="0" err="1"/>
              <a:t>File:Pico_supercomputer_rack.jpg</a:t>
            </a:r>
            <a:endParaRPr lang="en-US" sz="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3A0456-F2BA-1BF7-31E4-5A407D7FDEBE}"/>
              </a:ext>
            </a:extLst>
          </p:cNvPr>
          <p:cNvSpPr txBox="1"/>
          <p:nvPr/>
        </p:nvSpPr>
        <p:spPr>
          <a:xfrm>
            <a:off x="2794355" y="6426378"/>
            <a:ext cx="236635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https://</a:t>
            </a:r>
            <a:r>
              <a:rPr lang="en-US" sz="400" dirty="0" err="1"/>
              <a:t>www.juliosblog.com</a:t>
            </a:r>
            <a:r>
              <a:rPr lang="en-US" sz="400" dirty="0"/>
              <a:t>/high-performance-computing-hpc-on-openstack-a-few-recommendations/</a:t>
            </a:r>
          </a:p>
        </p:txBody>
      </p:sp>
    </p:spTree>
    <p:extLst>
      <p:ext uri="{BB962C8B-B14F-4D97-AF65-F5344CB8AC3E}">
        <p14:creationId xmlns:p14="http://schemas.microsoft.com/office/powerpoint/2010/main" val="838541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B952-F462-BD58-4B3E-E1314176F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BMRC work?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25E9A-6F8E-B605-0540-D964805B74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D3850"/>
                </a:solidFill>
                <a:effectLst/>
                <a:latin typeface="Helvetica Neue" panose="02000503000000020004" pitchFamily="2" charset="0"/>
              </a:rPr>
              <a:t>The scheduling software used by BMRC is called </a:t>
            </a:r>
            <a:r>
              <a:rPr lang="en-GB" b="0" i="0" dirty="0" err="1">
                <a:solidFill>
                  <a:srgbClr val="1D3850"/>
                </a:solidFill>
                <a:effectLst/>
                <a:latin typeface="Helvetica Neue" panose="02000503000000020004" pitchFamily="2" charset="0"/>
              </a:rPr>
              <a:t>Slurm</a:t>
            </a:r>
            <a:endParaRPr lang="en-GB" b="0" i="0" dirty="0">
              <a:solidFill>
                <a:srgbClr val="1D3850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84C9"/>
                </a:solidFill>
                <a:effectLst/>
                <a:latin typeface="ArialMT"/>
              </a:rPr>
              <a:t>Compute nodes individually are not much faster than your laptop</a:t>
            </a:r>
          </a:p>
          <a:p>
            <a:r>
              <a:rPr lang="en-GB" sz="1800" dirty="0">
                <a:solidFill>
                  <a:srgbClr val="0084C9"/>
                </a:solidFill>
                <a:effectLst/>
                <a:latin typeface="ArialMT"/>
              </a:rPr>
              <a:t>Advantage of cluster computing is parallelisation </a:t>
            </a:r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5933D3F-5465-2F5B-062E-87A0D6AF3AA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1880394"/>
            <a:ext cx="36703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A9BD0F-7352-0C44-B2FB-B8665A73A7A6}"/>
              </a:ext>
            </a:extLst>
          </p:cNvPr>
          <p:cNvCxnSpPr/>
          <p:nvPr/>
        </p:nvCxnSpPr>
        <p:spPr>
          <a:xfrm flipH="1">
            <a:off x="3657600" y="2090971"/>
            <a:ext cx="2514600" cy="2027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B90A56E-E977-E038-11CB-D287FD43340E}"/>
              </a:ext>
            </a:extLst>
          </p:cNvPr>
          <p:cNvSpPr txBox="1"/>
          <p:nvPr/>
        </p:nvSpPr>
        <p:spPr>
          <a:xfrm>
            <a:off x="1381192" y="6483927"/>
            <a:ext cx="2552302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https://</a:t>
            </a:r>
            <a:r>
              <a:rPr lang="en-US" sz="400" dirty="0" err="1"/>
              <a:t>www.medsci.ox.ac.uk</a:t>
            </a:r>
            <a:r>
              <a:rPr lang="en-US" sz="400" dirty="0"/>
              <a:t>/images/support-services-1/biomedical-research-computing/cluster-</a:t>
            </a:r>
            <a:r>
              <a:rPr lang="en-US" sz="400" dirty="0" err="1"/>
              <a:t>schematic.png</a:t>
            </a:r>
            <a:endParaRPr lang="en-US" sz="400" dirty="0"/>
          </a:p>
        </p:txBody>
      </p:sp>
    </p:spTree>
    <p:extLst>
      <p:ext uri="{BB962C8B-B14F-4D97-AF65-F5344CB8AC3E}">
        <p14:creationId xmlns:p14="http://schemas.microsoft.com/office/powerpoint/2010/main" val="394938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AF8-25F0-F5BF-60A9-4B7C0256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little bit of bash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0D133E-BA57-1B3C-199C-D53307DD9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pPr marL="0" indent="0" algn="l">
              <a:buNone/>
            </a:pPr>
            <a:r>
              <a:rPr lang="en-GB" i="0" u="none" strike="noStrike" dirty="0">
                <a:effectLst/>
                <a:latin typeface="Aptos" panose="020B0004020202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List directory contents </a:t>
            </a:r>
          </a:p>
          <a:p>
            <a:pPr marL="0" indent="0" algn="l">
              <a:buNone/>
            </a:pPr>
            <a:r>
              <a:rPr lang="en-GB" i="0" u="none" strike="noStrike" dirty="0" err="1">
                <a:solidFill>
                  <a:schemeClr val="accent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ll</a:t>
            </a:r>
            <a:endParaRPr lang="en-GB" i="0" u="none" strike="noStrike" dirty="0">
              <a:solidFill>
                <a:schemeClr val="accent1"/>
              </a:solidFill>
              <a:effectLst/>
              <a:latin typeface="Aptos" panose="020B0004020202020204" pitchFamily="34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None/>
            </a:pPr>
            <a:br>
              <a:rPr lang="en-GB" dirty="0">
                <a:latin typeface="Aptos" panose="020B0004020202020204" pitchFamily="34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i="0" u="none" strike="noStrike" dirty="0">
                <a:effectLst/>
                <a:latin typeface="Aptos" panose="020B0004020202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Make a directory</a:t>
            </a:r>
          </a:p>
          <a:p>
            <a:pPr marL="0" indent="0" algn="l">
              <a:buNone/>
            </a:pPr>
            <a:r>
              <a:rPr lang="en-GB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</a:t>
            </a:r>
            <a:r>
              <a:rPr lang="en-GB" i="0" u="none" strike="noStrike" dirty="0" err="1">
                <a:solidFill>
                  <a:schemeClr val="accent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kdir</a:t>
            </a:r>
            <a:r>
              <a:rPr lang="en-GB" i="0" u="none" strike="noStrike" dirty="0">
                <a:solidFill>
                  <a:schemeClr val="accent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i="0" u="none" strike="noStrike" dirty="0" err="1">
                <a:solidFill>
                  <a:schemeClr val="accent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new_folder</a:t>
            </a:r>
            <a:endParaRPr lang="en-GB" i="0" u="none" strike="noStrike" dirty="0">
              <a:solidFill>
                <a:schemeClr val="accent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None/>
            </a:pPr>
            <a:br>
              <a:rPr lang="en-GB" dirty="0">
                <a:latin typeface="Aptos" panose="020B0004020202020204" pitchFamily="34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i="0" u="none" strike="noStrike" dirty="0">
                <a:effectLst/>
                <a:latin typeface="Aptos" panose="020B0004020202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Print working directory</a:t>
            </a:r>
          </a:p>
          <a:p>
            <a:pPr marL="0" indent="0" algn="l">
              <a:buNone/>
            </a:pPr>
            <a:r>
              <a:rPr lang="en-GB" i="0" u="none" strike="noStrike" dirty="0" err="1">
                <a:solidFill>
                  <a:schemeClr val="accent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pwd</a:t>
            </a:r>
            <a:endParaRPr lang="en-GB" i="0" u="none" strike="noStrike" dirty="0">
              <a:solidFill>
                <a:schemeClr val="accent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None/>
            </a:pPr>
            <a:br>
              <a:rPr lang="en-GB" dirty="0">
                <a:latin typeface="Aptos" panose="020B0004020202020204" pitchFamily="34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i="0" u="none" strike="noStrike" dirty="0">
                <a:effectLst/>
                <a:latin typeface="Aptos" panose="020B0004020202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Change directory</a:t>
            </a:r>
          </a:p>
          <a:p>
            <a:pPr marL="0" indent="0" algn="l">
              <a:buNone/>
            </a:pPr>
            <a:r>
              <a:rPr lang="en-GB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GB" i="0" u="none" strike="noStrike" dirty="0">
                <a:solidFill>
                  <a:schemeClr val="accent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 </a:t>
            </a:r>
            <a:r>
              <a:rPr lang="en-GB" i="0" u="none" strike="noStrike" dirty="0" err="1">
                <a:solidFill>
                  <a:schemeClr val="accent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new_folder</a:t>
            </a:r>
            <a:endParaRPr lang="en-GB" i="0" u="none" strike="noStrike" dirty="0">
              <a:solidFill>
                <a:schemeClr val="accent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None/>
            </a:pPr>
            <a:endParaRPr lang="en-GB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None/>
            </a:pPr>
            <a:r>
              <a:rPr lang="en-GB" dirty="0">
                <a:latin typeface="Aptos" panose="020B0004020202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Move up a directory</a:t>
            </a:r>
          </a:p>
          <a:p>
            <a:pPr marL="0" indent="0" algn="l">
              <a:buNone/>
            </a:pPr>
            <a:r>
              <a:rPr lang="en-GB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..</a:t>
            </a:r>
            <a:endParaRPr lang="en-GB" i="0" u="none" strike="noStrike" dirty="0">
              <a:solidFill>
                <a:schemeClr val="accent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None/>
            </a:pPr>
            <a:br>
              <a:rPr lang="en-GB" dirty="0">
                <a:latin typeface="Aptos" panose="020B0004020202020204" pitchFamily="34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i="0" u="none" strike="noStrike" dirty="0">
                <a:effectLst/>
                <a:latin typeface="Aptos" panose="020B0004020202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view the contents of a text file</a:t>
            </a:r>
          </a:p>
          <a:p>
            <a:pPr marL="0" indent="0" algn="l">
              <a:buNone/>
            </a:pPr>
            <a:r>
              <a:rPr lang="en-GB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</a:t>
            </a:r>
            <a:r>
              <a:rPr lang="en-GB" i="0" u="none" strike="noStrike" dirty="0">
                <a:solidFill>
                  <a:schemeClr val="accent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ess </a:t>
            </a:r>
            <a:r>
              <a:rPr lang="en-GB" i="0" u="none" strike="noStrike" dirty="0" err="1">
                <a:solidFill>
                  <a:schemeClr val="accent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file_name</a:t>
            </a:r>
            <a:endParaRPr lang="en-GB" i="0" u="none" strike="noStrike" dirty="0">
              <a:solidFill>
                <a:schemeClr val="accent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br>
              <a:rPr lang="en-GB" dirty="0">
                <a:latin typeface="Aptos" panose="020B0004020202020204" pitchFamily="34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latin typeface="Aptos" panose="020B0004020202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remove a file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rm </a:t>
            </a:r>
            <a:r>
              <a:rPr lang="en-GB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file</a:t>
            </a:r>
            <a:r>
              <a:rPr lang="en-GB" i="0" u="none" strike="noStrike" dirty="0" err="1">
                <a:solidFill>
                  <a:schemeClr val="accent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_name</a:t>
            </a:r>
            <a:endParaRPr lang="en-GB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ptos" panose="020B0004020202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remove a directory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rm –r </a:t>
            </a:r>
            <a:r>
              <a:rPr lang="en-GB" i="0" u="none" strike="noStrike" dirty="0" err="1">
                <a:solidFill>
                  <a:schemeClr val="accent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new_folder</a:t>
            </a:r>
            <a:endParaRPr lang="en-GB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792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CD11A-5D7D-5423-0171-35FC16068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run a job?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6AF6E2A-2299-A149-3AAE-A502316A8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Example of a batch script</a:t>
            </a:r>
          </a:p>
          <a:p>
            <a:r>
              <a:rPr lang="en-US" dirty="0"/>
              <a:t>Filename ‘</a:t>
            </a:r>
            <a:r>
              <a:rPr lang="en-US" dirty="0" err="1"/>
              <a:t>example.sh</a:t>
            </a:r>
            <a:r>
              <a:rPr lang="en-US" dirty="0"/>
              <a:t>’</a:t>
            </a:r>
          </a:p>
          <a:p>
            <a:r>
              <a:rPr lang="en-US" dirty="0"/>
              <a:t>Run on cluster using:  </a:t>
            </a:r>
            <a:r>
              <a:rPr lang="en-GB" sz="2200" b="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sbatch</a:t>
            </a:r>
            <a:r>
              <a:rPr lang="en-GB" sz="22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example.sh</a:t>
            </a:r>
            <a:endParaRPr lang="en-GB" sz="2200" b="0" dirty="0">
              <a:solidFill>
                <a:schemeClr val="accent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46DA2A6-F899-DDFB-882C-5126A5E06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Which queue to send job to?</a:t>
            </a:r>
          </a:p>
        </p:txBody>
      </p:sp>
      <p:pic>
        <p:nvPicPr>
          <p:cNvPr id="11" name="Content Placeholder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86F4C7CF-7E53-435C-C291-6C0C160726F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89012" y="2958594"/>
            <a:ext cx="5183188" cy="3097270"/>
          </a:xfrm>
        </p:spPr>
      </p:pic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E3951A6D-38FD-4505-5A53-34CBB78A081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51737977"/>
              </p:ext>
            </p:extLst>
          </p:nvPr>
        </p:nvGraphicFramePr>
        <p:xfrm>
          <a:off x="7266165" y="3291587"/>
          <a:ext cx="4525995" cy="172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8665">
                  <a:extLst>
                    <a:ext uri="{9D8B030D-6E8A-4147-A177-3AD203B41FA5}">
                      <a16:colId xmlns:a16="http://schemas.microsoft.com/office/drawing/2014/main" val="4186647770"/>
                    </a:ext>
                  </a:extLst>
                </a:gridCol>
                <a:gridCol w="1508665">
                  <a:extLst>
                    <a:ext uri="{9D8B030D-6E8A-4147-A177-3AD203B41FA5}">
                      <a16:colId xmlns:a16="http://schemas.microsoft.com/office/drawing/2014/main" val="1974178491"/>
                    </a:ext>
                  </a:extLst>
                </a:gridCol>
                <a:gridCol w="1508665">
                  <a:extLst>
                    <a:ext uri="{9D8B030D-6E8A-4147-A177-3AD203B41FA5}">
                      <a16:colId xmlns:a16="http://schemas.microsoft.com/office/drawing/2014/main" val="263304147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 dirty="0">
                          <a:effectLst/>
                        </a:rPr>
                        <a:t>Partition</a:t>
                      </a:r>
                      <a:endParaRPr lang="en-GB" sz="1300" b="1" i="0" u="none" strike="noStrike" dirty="0">
                        <a:solidFill>
                          <a:srgbClr val="1D38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 dirty="0">
                          <a:effectLst/>
                        </a:rPr>
                        <a:t>Time limit</a:t>
                      </a:r>
                      <a:endParaRPr lang="en-GB" sz="1300" b="1" i="0" u="none" strike="noStrike" dirty="0">
                        <a:solidFill>
                          <a:srgbClr val="1D38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>
                          <a:effectLst/>
                        </a:rPr>
                        <a:t>Default mem per CPU</a:t>
                      </a:r>
                      <a:endParaRPr lang="en-GB" sz="1300" b="1" i="0" u="none" strike="noStrike">
                        <a:solidFill>
                          <a:srgbClr val="1D38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772138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short</a:t>
                      </a:r>
                      <a:endParaRPr lang="en-GB" sz="1300" b="1" i="0" u="none" strike="noStrike" dirty="0">
                        <a:solidFill>
                          <a:srgbClr val="1D3850"/>
                        </a:solidFill>
                        <a:effectLst/>
                        <a:highlight>
                          <a:srgbClr val="FFFF00"/>
                        </a:highlight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>
                          <a:effectLst/>
                          <a:highlight>
                            <a:srgbClr val="FFFF00"/>
                          </a:highlight>
                        </a:rPr>
                        <a:t>30 hours</a:t>
                      </a:r>
                      <a:endParaRPr lang="en-GB" sz="1300" b="0" i="0" u="none" strike="noStrike">
                        <a:solidFill>
                          <a:srgbClr val="1D3850"/>
                        </a:solidFill>
                        <a:effectLst/>
                        <a:highlight>
                          <a:srgbClr val="FFFF00"/>
                        </a:highlight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15.2 GB</a:t>
                      </a:r>
                      <a:endParaRPr lang="en-GB" sz="1300" b="0" i="0" u="none" strike="noStrike" dirty="0">
                        <a:solidFill>
                          <a:srgbClr val="1D3850"/>
                        </a:solidFill>
                        <a:effectLst/>
                        <a:highlight>
                          <a:srgbClr val="FFFF00"/>
                        </a:highlight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381500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>
                          <a:effectLst/>
                          <a:highlight>
                            <a:srgbClr val="FFFF00"/>
                          </a:highlight>
                        </a:rPr>
                        <a:t>long</a:t>
                      </a:r>
                      <a:endParaRPr lang="en-GB" sz="1300" b="1" i="0" u="none" strike="noStrike">
                        <a:solidFill>
                          <a:srgbClr val="1D3850"/>
                        </a:solidFill>
                        <a:effectLst/>
                        <a:highlight>
                          <a:srgbClr val="FFFF00"/>
                        </a:highlight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>
                          <a:effectLst/>
                          <a:highlight>
                            <a:srgbClr val="FFFF00"/>
                          </a:highlight>
                        </a:rPr>
                        <a:t>10 days</a:t>
                      </a:r>
                      <a:endParaRPr lang="en-GB" sz="1300" b="0" i="0" u="none" strike="noStrike">
                        <a:solidFill>
                          <a:srgbClr val="1D3850"/>
                        </a:solidFill>
                        <a:effectLst/>
                        <a:highlight>
                          <a:srgbClr val="FFFF00"/>
                        </a:highlight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15.2 GB</a:t>
                      </a:r>
                      <a:endParaRPr lang="en-GB" sz="1300" b="0" i="0" u="none" strike="noStrike" dirty="0">
                        <a:solidFill>
                          <a:srgbClr val="1D3850"/>
                        </a:solidFill>
                        <a:effectLst/>
                        <a:highlight>
                          <a:srgbClr val="FFFF00"/>
                        </a:highlight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042395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>
                          <a:effectLst/>
                        </a:rPr>
                        <a:t>relion</a:t>
                      </a:r>
                      <a:endParaRPr lang="en-GB" sz="1300" b="1" i="0" u="none" strike="noStrike">
                        <a:solidFill>
                          <a:srgbClr val="1D38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>
                          <a:effectLst/>
                        </a:rPr>
                        <a:t>10 days</a:t>
                      </a:r>
                      <a:endParaRPr lang="en-GB" sz="1300" b="0" i="0" u="none" strike="noStrike">
                        <a:solidFill>
                          <a:srgbClr val="1D38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>
                          <a:effectLst/>
                        </a:rPr>
                        <a:t>15.2 GB</a:t>
                      </a:r>
                      <a:endParaRPr lang="en-GB" sz="1300" b="0" i="0" u="none" strike="noStrike">
                        <a:solidFill>
                          <a:srgbClr val="1D38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88904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>
                          <a:effectLst/>
                        </a:rPr>
                        <a:t>epyc</a:t>
                      </a:r>
                      <a:endParaRPr lang="en-GB" sz="1300" b="1" i="0" u="none" strike="noStrike">
                        <a:solidFill>
                          <a:srgbClr val="1D38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>
                          <a:effectLst/>
                        </a:rPr>
                        <a:t>10 days</a:t>
                      </a:r>
                      <a:endParaRPr lang="en-GB" sz="1300" b="0" i="0" u="none" strike="noStrike">
                        <a:solidFill>
                          <a:srgbClr val="1D38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>
                          <a:effectLst/>
                        </a:rPr>
                        <a:t>15.2 GB</a:t>
                      </a:r>
                      <a:endParaRPr lang="en-GB" sz="1300" b="0" i="0" u="none" strike="noStrike">
                        <a:solidFill>
                          <a:srgbClr val="1D38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732515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>
                          <a:effectLst/>
                        </a:rPr>
                        <a:t>fraser</a:t>
                      </a:r>
                      <a:endParaRPr lang="en-GB" sz="1300" b="1" i="0" u="none" strike="noStrike">
                        <a:solidFill>
                          <a:srgbClr val="1D38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>
                          <a:effectLst/>
                        </a:rPr>
                        <a:t>10 days</a:t>
                      </a:r>
                      <a:endParaRPr lang="en-GB" sz="1300" b="0" i="0" u="none" strike="noStrike">
                        <a:solidFill>
                          <a:srgbClr val="1D38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>
                          <a:effectLst/>
                        </a:rPr>
                        <a:t>15.2 GB</a:t>
                      </a:r>
                      <a:endParaRPr lang="en-GB" sz="1300" b="0" i="0" u="none" strike="noStrike">
                        <a:solidFill>
                          <a:srgbClr val="1D38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667456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>
                          <a:effectLst/>
                        </a:rPr>
                        <a:t>brcgel</a:t>
                      </a:r>
                      <a:endParaRPr lang="en-GB" sz="1300" b="1" i="0" u="none" strike="noStrike">
                        <a:solidFill>
                          <a:srgbClr val="1D38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>
                          <a:effectLst/>
                        </a:rPr>
                        <a:t>10 days</a:t>
                      </a:r>
                      <a:endParaRPr lang="en-GB" sz="1300" b="0" i="0" u="none" strike="noStrike">
                        <a:solidFill>
                          <a:srgbClr val="1D38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>
                          <a:effectLst/>
                        </a:rPr>
                        <a:t>7.5 GB</a:t>
                      </a:r>
                      <a:endParaRPr lang="en-GB" sz="1300" b="0" i="0" u="none" strike="noStrike">
                        <a:solidFill>
                          <a:srgbClr val="1D38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31649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>
                          <a:effectLst/>
                        </a:rPr>
                        <a:t>win</a:t>
                      </a:r>
                      <a:endParaRPr lang="en-GB" sz="1300" b="1" i="0" u="none" strike="noStrike">
                        <a:solidFill>
                          <a:srgbClr val="1D38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>
                          <a:effectLst/>
                        </a:rPr>
                        <a:t>10 days</a:t>
                      </a:r>
                      <a:endParaRPr lang="en-GB" sz="1300" b="0" i="0" u="none" strike="noStrike">
                        <a:solidFill>
                          <a:srgbClr val="1D38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u="none" strike="noStrike" dirty="0">
                          <a:effectLst/>
                        </a:rPr>
                        <a:t>26.2 GB</a:t>
                      </a:r>
                      <a:endParaRPr lang="en-GB" sz="1300" b="0" i="0" u="none" strike="noStrike" dirty="0">
                        <a:solidFill>
                          <a:srgbClr val="1D38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5363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3496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15FB7-6A29-2EA3-7B26-CF791B16B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8651E3-1617-64D3-52A0-89A0D2A11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12140" y="792906"/>
            <a:ext cx="6941660" cy="53840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Copy my script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wget</a:t>
            </a:r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0" i="0" u="none" strike="noStrike" dirty="0" err="1">
                <a:solidFill>
                  <a:schemeClr val="accent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bit.ly</a:t>
            </a:r>
            <a:r>
              <a:rPr lang="en-GB" sz="2000" b="0" i="0" u="none" strike="noStrike" dirty="0">
                <a:solidFill>
                  <a:schemeClr val="accent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/3XI5K3G</a:t>
            </a:r>
          </a:p>
          <a:p>
            <a:pPr marL="0" indent="0">
              <a:buNone/>
            </a:pPr>
            <a:r>
              <a:rPr lang="en-GB" sz="20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rename</a:t>
            </a:r>
            <a:endParaRPr lang="en-GB" sz="2000" b="0" i="0" u="none" strike="noStrike" dirty="0">
              <a:effectLst/>
              <a:latin typeface="Calibri" panose="020F0502020204030204" pitchFamily="34" charset="0"/>
              <a:ea typeface="Menlo" panose="020B0609030804020204" pitchFamily="49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 </a:t>
            </a:r>
            <a:r>
              <a:rPr lang="en-GB" sz="2000" b="0" i="0" strike="noStrike" dirty="0">
                <a:solidFill>
                  <a:schemeClr val="accent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3XI5K3G</a:t>
            </a:r>
            <a:r>
              <a:rPr lang="en-GB" sz="2000" b="0" i="0" u="none" strike="noStrike" dirty="0">
                <a:solidFill>
                  <a:schemeClr val="accent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0" i="0" u="none" strike="noStrike" dirty="0" err="1">
                <a:solidFill>
                  <a:schemeClr val="accent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start.sh</a:t>
            </a:r>
            <a:endParaRPr lang="en-GB" sz="2000" b="0" i="0" u="none" strike="noStrike" dirty="0">
              <a:solidFill>
                <a:schemeClr val="accent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Have a look at it</a:t>
            </a:r>
            <a:endParaRPr lang="en-GB" sz="2000" b="0" i="0" dirty="0">
              <a:effectLst/>
              <a:latin typeface="Calibri" panose="020F0502020204030204" pitchFamily="34" charset="0"/>
              <a:ea typeface="Menlo" panose="020B0609030804020204" pitchFamily="49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less </a:t>
            </a:r>
            <a:r>
              <a:rPr lang="en-GB" sz="2000" b="0" i="0" u="none" strike="noStrike" dirty="0" err="1">
                <a:solidFill>
                  <a:schemeClr val="accent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start.sh</a:t>
            </a:r>
            <a:endParaRPr lang="en-GB" sz="2000" b="0" i="0" u="none" strike="noStrike" dirty="0">
              <a:solidFill>
                <a:schemeClr val="accent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Run it</a:t>
            </a:r>
            <a:endParaRPr lang="en-GB" sz="2000" b="0" i="0" dirty="0">
              <a:effectLst/>
              <a:latin typeface="Calibri" panose="020F0502020204030204" pitchFamily="34" charset="0"/>
              <a:ea typeface="Menlo" panose="020B0609030804020204" pitchFamily="49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sbatch</a:t>
            </a:r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0" i="0" u="none" strike="noStrike" dirty="0" err="1">
                <a:solidFill>
                  <a:schemeClr val="accent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start.sh</a:t>
            </a:r>
            <a:endParaRPr lang="en-GB" sz="2000" b="0" i="0" u="none" strike="noStrike" dirty="0">
              <a:solidFill>
                <a:schemeClr val="accent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Look at it go</a:t>
            </a:r>
            <a:endParaRPr lang="en-GB" sz="2000" b="0" i="0" dirty="0">
              <a:effectLst/>
              <a:latin typeface="Calibri" panose="020F0502020204030204" pitchFamily="34" charset="0"/>
              <a:ea typeface="Menlo" panose="020B0609030804020204" pitchFamily="49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squeue</a:t>
            </a:r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--me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Check the output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less </a:t>
            </a:r>
            <a:r>
              <a:rPr lang="en-US" sz="2000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hello_XXXXXXX.out</a:t>
            </a:r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747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B987-D18A-D9CB-534D-7DDAC641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Approaches to job management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9AA4FF-130E-9917-0711-D5B7DD270D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20 samples to map </a:t>
            </a:r>
          </a:p>
          <a:p>
            <a:r>
              <a:rPr lang="en-GB" dirty="0"/>
              <a:t>A script for each sample</a:t>
            </a:r>
          </a:p>
          <a:p>
            <a:r>
              <a:rPr lang="en-GB" dirty="0"/>
              <a:t>A massive loop over the 20 samples</a:t>
            </a:r>
          </a:p>
          <a:p>
            <a:r>
              <a:rPr lang="en-GB" dirty="0"/>
              <a:t>Workflow management systems</a:t>
            </a:r>
          </a:p>
        </p:txBody>
      </p:sp>
      <p:pic>
        <p:nvPicPr>
          <p:cNvPr id="3082" name="Picture 10" descr="Generated by DALL·E">
            <a:extLst>
              <a:ext uri="{FF2B5EF4-FFF2-40B4-BE49-F238E27FC236}">
                <a16:creationId xmlns:a16="http://schemas.microsoft.com/office/drawing/2014/main" id="{BA1A3106-1E16-C5E6-3709-D7CEE2F966A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328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2924</TotalTime>
  <Words>1467</Words>
  <Application>Microsoft Macintosh PowerPoint</Application>
  <PresentationFormat>Widescreen</PresentationFormat>
  <Paragraphs>294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-apple-system</vt:lpstr>
      <vt:lpstr>Aptos</vt:lpstr>
      <vt:lpstr>Arial</vt:lpstr>
      <vt:lpstr>ArialMT</vt:lpstr>
      <vt:lpstr>Calibri</vt:lpstr>
      <vt:lpstr>Calibri Light</vt:lpstr>
      <vt:lpstr>Helvetica Neue</vt:lpstr>
      <vt:lpstr>Lato</vt:lpstr>
      <vt:lpstr>Menlo</vt:lpstr>
      <vt:lpstr>Office Theme</vt:lpstr>
      <vt:lpstr>BMRC cluster &amp; snakemake</vt:lpstr>
      <vt:lpstr>Workshop</vt:lpstr>
      <vt:lpstr>Cluster computing</vt:lpstr>
      <vt:lpstr>What is BMRC?</vt:lpstr>
      <vt:lpstr>How does BMRC work?</vt:lpstr>
      <vt:lpstr>A little bit of bash</vt:lpstr>
      <vt:lpstr>How do I run a job?</vt:lpstr>
      <vt:lpstr>Your turn…</vt:lpstr>
      <vt:lpstr>Approaches to job management</vt:lpstr>
      <vt:lpstr>Many scripts</vt:lpstr>
      <vt:lpstr>Giant loop</vt:lpstr>
      <vt:lpstr>Workflow management systems</vt:lpstr>
      <vt:lpstr>GNU Screen multiplexer</vt:lpstr>
      <vt:lpstr>Available software on BMRC</vt:lpstr>
      <vt:lpstr>Your Turn</vt:lpstr>
      <vt:lpstr>Snakemake</vt:lpstr>
      <vt:lpstr>Snakemake output</vt:lpstr>
      <vt:lpstr>Snakemake all the things</vt:lpstr>
      <vt:lpstr>                                                           /$$                                                                     | $$               /$$$$$$$  /$$$$$$   /$$$$$$  /$$$$$$$   /$$$$$$   /$$$$$$$  /$$$$$$     /$$_____/ /$$__  $$ /$$__  $$| $$__  $$ |____  $$ /$$__  $$ /$$__  $$   |  $$$$$$ | $$$$$$$$| $$  \ $$| $$  \ $$  /$$$$$$$| $$  | $$| $$  \ $$    \____  $$| $$_____/| $$  | $$| $$  | $$ /$$__  $$| $$  | $$| $$  | $$    /$$$$$$$/|  $$$$$$$|  $$$$$$$| $$  | $$|  $$$$$$$|  $$$$$$$|  $$$$$$/   |_______/  \_______/ \____  $$|__/  |__/ \_______/ \_______/ \______/                              | $$                                                                     | $$                                                                     |__/                                                                        ./@@/               &amp;@@.                                                  .@@@                        %@@,                                             #@@*    /@@              @@&amp;   .@@@                                           ,@@@  &amp;@@                   /@@ .@@@                                            %@@&amp;#@&amp;  *@.            @/ .@@%@@@.                                              .@@@@@,@@  &amp;@@@@@@@/ ,@@@@@@@@//                                                  @@/#@@@@@@%//#&amp;@@@@@@&amp;, #@@/                                                     %@@@./&amp;@%/,.,/#&amp;@@@@@&amp;,  /                                                      @@//@@@@&amp;/.       .#@@@%                                                         @@@@/  ./&amp;@@@@@@#,  /                                                              &amp;@@@@@@@&amp;%&amp;@@@@@                                                              #@@%                                                                           &amp;# *@@@@@@@,                                                                     @@@@@@@@                                                                     .@@@&amp;%#/                                                                      .*  ./.                                                                         /@@%                                                                             %                                              </vt:lpstr>
      <vt:lpstr>SeqNado</vt:lpstr>
      <vt:lpstr>What does SeqNado do?</vt:lpstr>
      <vt:lpstr>Steps to using SeqNado</vt:lpstr>
      <vt:lpstr>Installation</vt:lpstr>
      <vt:lpstr>Configuration</vt:lpstr>
      <vt:lpstr>Link or move fastq files</vt:lpstr>
      <vt:lpstr>Design</vt:lpstr>
      <vt:lpstr>Run SeqNado</vt:lpstr>
      <vt:lpstr>Get output</vt:lpstr>
      <vt:lpstr>VS Code and an easier life</vt:lpstr>
      <vt:lpstr>VS 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BMRC cluster &amp; snakemake</dc:title>
  <dc:creator>Catherine Chahrour</dc:creator>
  <cp:lastModifiedBy>Catherine Chahrour</cp:lastModifiedBy>
  <cp:revision>51</cp:revision>
  <dcterms:created xsi:type="dcterms:W3CDTF">2022-11-22T13:21:23Z</dcterms:created>
  <dcterms:modified xsi:type="dcterms:W3CDTF">2024-11-19T17:18:12Z</dcterms:modified>
</cp:coreProperties>
</file>